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Comfortaa Light"/>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ComfortaaLight-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mfortaaLight-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8f283612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8f283612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Toutes les personnes auront été prévenu de l’heure et l’endroit de la réunion dès le début du sprint lors du sprint planning, il y aura également un rappel fait à tous les membres la veille.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97a9eeaed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97a9eeaed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Le Scrum master va proposer des petits jeux pour lâcher prise. L’ensemble de l’équipe Sport Track à choisi de jouer au jeu de la danse (Brise glace), tous les membres se placent en cercle, le premier fait un mouvement/pas de danse de son choix, le suivant ajoute a celui çi son mouvement de danse et ainsi de suite jusqu'à constituer un petite chorégraphie que tout le monde fait à la fin. Cela permet de lâcher prise, se détendre, rigoler. A la fin du jeu le Scrum master fait un petit discours rapide pour se recentrer sur l’objectif de la réunion en appelant à la bienveillance de chacun.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97a9eeae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97a9eeae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La suite de la réunion se focalise sur le sprint passé. L’équipe analyse les faits en prenant en compte les outils utilisés, les hommes et leurs collaborations. Il faut regrouper les avis de chacun pour dégager une vision globale. Pour cela nous avons décidé de réadapter le jeu du Speed boat (connu dans les équipes Scrum) en lien avec notre thème. Le Scrum master s’occupe de cette animation, du côté de l’équipe à domicile il mettra les idées proposés par l’équipe sous forme de post-it représentant les choses qui ont fait avancer le projet, du côté de l’équipe adverse ce qui a ralenti la bonne réalisation du projet, dans le but adverse l’objectif du Sprint, les vestiaires ce qui pourrait être amélioré dans le prochain Sprint. Le score sert à faire une auto-évaluation globale du Sprint (4-0 si le sprint est parfaitement réussi par exemple, 0-4 si il est complètement raté).</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97a9eeaed7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97a9eeaed7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Ensuite le rituel se poursuit par une recherche d'idées pour résoudre, améliorer, conforter les remarques faites précédemment. L’animateur du rituel prélève les différents éléments restants pour les placer sur la table et donne à chacun 3 gommettes, chaque membre de l’équipe place ses gommettes sur les remarques qui pour lui sont importantes. De ce vote le Scrum master va récupérer les points essentiels à analyser et les places au centre.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a1ae3ae6b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a1ae3ae6b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La réunion se poursuit par un petit exercice pour bien identifier les faits, causes et dégager de nouvelles idées, un exercice simple qui consiste à poser 5 fois d'affilée la question “pourquoi” pour chaque point essentiel. Le Scrum master évolue au sein du groupe et notamment avec les personnes concernées (sans les incriminer) en leur posant la question. Les problèmes réels sont souvent masqués par d'autres problèmes. Le Scrum master note la ou les solutions qui se dégage de la discussion tout en animant.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7a9eeaed7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7a9eeaed7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Les idées sont maintenant bien définies, il faut les mettre en place dans notre équipe de travail. Des actions concrètes, avec des échéances fixées, sont clairement attribuées aux  membres du groupe. Cela engage la responsabilité de chacun (fondement de la méthode Scrum), et augmente nos chances d’atteindre nos objectifs. En définissant des actions à traiter au cours de la rétrospective de sprint permet à chacun de savoir clairement qui fait quoi et quand, et d’être sur la même longueur d’onde. L’équipe est alors en mesure de comprendre l’importance de chacune des tâches du projet, et cela incite l’implication des membres. Nous </a:t>
            </a:r>
            <a:r>
              <a:rPr lang="fr">
                <a:solidFill>
                  <a:schemeClr val="dk1"/>
                </a:solidFill>
              </a:rPr>
              <a:t>suivons</a:t>
            </a:r>
            <a:r>
              <a:rPr lang="fr">
                <a:solidFill>
                  <a:schemeClr val="dk1"/>
                </a:solidFill>
              </a:rPr>
              <a:t> dans notre équipe une méthode (SMART) qui se compose de </a:t>
            </a:r>
            <a:r>
              <a:rPr lang="fr">
                <a:solidFill>
                  <a:schemeClr val="dk1"/>
                </a:solidFill>
              </a:rPr>
              <a:t>critères</a:t>
            </a:r>
            <a:r>
              <a:rPr lang="fr">
                <a:solidFill>
                  <a:schemeClr val="dk1"/>
                </a:solidFill>
              </a:rPr>
              <a:t> à vérifier pour </a:t>
            </a:r>
            <a:r>
              <a:rPr lang="fr">
                <a:solidFill>
                  <a:schemeClr val="dk1"/>
                </a:solidFill>
              </a:rPr>
              <a:t>chacune</a:t>
            </a:r>
            <a:r>
              <a:rPr lang="fr">
                <a:solidFill>
                  <a:schemeClr val="dk1"/>
                </a:solidFill>
              </a:rPr>
              <a:t> des tâches.</a:t>
            </a:r>
            <a:endParaRPr>
              <a:solidFill>
                <a:srgbClr val="FF0000"/>
              </a:solidFill>
            </a:endParaRPr>
          </a:p>
          <a:p>
            <a:pPr indent="0" lvl="0" marL="45720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a1ae3ae6b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a1ae3ae6b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Smart se compose de lettres correspondant à des critères. Le</a:t>
            </a:r>
            <a:r>
              <a:rPr lang="fr">
                <a:solidFill>
                  <a:schemeClr val="dk1"/>
                </a:solidFill>
              </a:rPr>
              <a:t> S comme Spécifique : Un élément d’action se doit d’être clair sans ambiguïté. Le M comme mesurable : indiquer une définition claire et objective des conditions de succès de l’élément d’action. Le A comme atteignable : vérifier que l’objectif est réalisable avec les circonstances et moyens mis à disposition pour ne pas démotiver l’équipe. Le R comme réaliste : s'assurer que la solution est liée au problème identifié, et que les chances qu’elle règle le problème soit haute. Le T comme Temporelle : une date limite doit être fixée pour ne pas qu’elle soit oubliée et que la motivation pour l'achèvement de cette tâche soit une priorité.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rgbClr val="FF0000"/>
              </a:solidFill>
            </a:endParaRPr>
          </a:p>
          <a:p>
            <a:pPr indent="0" lvl="0" marL="45720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a1ae3ae6b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a1ae3ae6b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Le Scrum Master va pour chaque amélioration, poser la question à l'équipe de développement si oui ou non l’action remplit le critère. Cet échange se fait avec le bâton de parole en prenant soin de bien écouter les personnes concernées. Il va cocher la case quand celle-ci est validée par l’ensemble de l’équipe. Il ajoute quand c’est utile, les points essentiels (date, matériel, commentaire). Il est important pendant l’échange de garder un bon rythme de discussion pour ne pas éterniser la réunion.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9ef56da806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9ef56da806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Une fois que l’amélioration est </a:t>
            </a:r>
            <a:r>
              <a:rPr lang="fr"/>
              <a:t>validée,</a:t>
            </a:r>
            <a:r>
              <a:rPr lang="fr"/>
              <a:t> la ou les personnes </a:t>
            </a:r>
            <a:r>
              <a:rPr lang="fr"/>
              <a:t>concernées</a:t>
            </a:r>
            <a:r>
              <a:rPr lang="fr"/>
              <a:t> par </a:t>
            </a:r>
            <a:r>
              <a:rPr lang="fr"/>
              <a:t>celle-ci se</a:t>
            </a:r>
            <a:r>
              <a:rPr lang="fr"/>
              <a:t> lèvent et vont tirer une fléchette sur la mire, cela permet de </a:t>
            </a:r>
            <a:r>
              <a:rPr lang="fr"/>
              <a:t>matérialiser</a:t>
            </a:r>
            <a:r>
              <a:rPr lang="fr"/>
              <a:t> le fait qu’il approuve ce qu’on leur demande tout en suivant le thème du sport.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9ef56da806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9ef56da806_2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a:solidFill>
                  <a:schemeClr val="dk1"/>
                </a:solidFill>
              </a:rPr>
              <a:t>Le Scrum master demande pour ceux qui le souhaitent de faire un retour sur la rétrospective qu’il a animé. Puis deux choix s’offre à l’ensemble de l’équipe,</a:t>
            </a:r>
            <a:endParaRPr>
              <a:solidFill>
                <a:schemeClr val="dk1"/>
              </a:solidFill>
            </a:endParaRPr>
          </a:p>
          <a:p>
            <a:pPr indent="0" lvl="0" marL="0" rtl="0" algn="just">
              <a:lnSpc>
                <a:spcPct val="115000"/>
              </a:lnSpc>
              <a:spcBef>
                <a:spcPts val="0"/>
              </a:spcBef>
              <a:spcAft>
                <a:spcPts val="0"/>
              </a:spcAft>
              <a:buNone/>
            </a:pPr>
            <a:r>
              <a:rPr lang="fr">
                <a:solidFill>
                  <a:schemeClr val="dk1"/>
                </a:solidFill>
              </a:rPr>
              <a:t>soit ils peuvent venir placer un post it de couleur sur le tableau pour donner leur satisfaction de la réunion.</a:t>
            </a:r>
            <a:endParaRPr>
              <a:solidFill>
                <a:schemeClr val="dk1"/>
              </a:solidFill>
            </a:endParaRPr>
          </a:p>
          <a:p>
            <a:pPr indent="0" lvl="0" marL="0" rtl="0" algn="just">
              <a:lnSpc>
                <a:spcPct val="115000"/>
              </a:lnSpc>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97a9eeaed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97a9eeaed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97a9eeaed7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97a9eeaed7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a:solidFill>
                  <a:schemeClr val="dk1"/>
                </a:solidFill>
              </a:rPr>
              <a:t>Soit ils peuvent aller</a:t>
            </a:r>
            <a:r>
              <a:rPr lang="fr">
                <a:solidFill>
                  <a:schemeClr val="dk1"/>
                </a:solidFill>
              </a:rPr>
              <a:t> placer un mot gentil, une blague dans une boîte de sympathie. Le Scrum Master va les lire et mettre fin à la réunion. Régulièrement à la suite de la réunion on va au bar pour aller boire un verre en parlant d’autre chose pour développer et entretenir le bien être dans l’équipe.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9ea25f4c46_3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9ea25f4c46_3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À l’issue de la rétrospective, les informations que l’équipe souhaite transmettre sont établies. Il est néanmoins indispensable de garder une certaine confidentialité sur les rétrospectives, pour conserver la liberté d’expression des participants lors des cérémonies suivantes. Ce rituel permet l’amélioration de l’efficacité de l’équipe mais contribue également à contribuer à renforcer la cohésion et l’efficacité de l’équipe. Cette cérémonie, en étant orientée sur les actions à mettre en place durant un sprint permet une amélioration continue, processus fondamental à l’agilité.</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fr">
                <a:solidFill>
                  <a:schemeClr val="dk1"/>
                </a:solidFill>
              </a:rPr>
              <a:t>Merci de nous avoir écouté.</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9ef56da80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9ef56da80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Nos sources.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97a9eeaed7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97a9eeaed7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fr">
                <a:solidFill>
                  <a:schemeClr val="dk1"/>
                </a:solidFill>
              </a:rPr>
              <a:t>Bonjour, nous sommes l’équipe agile Sport Track, travaillant sur une application web facilitant les échanges au sein des clubs sportifs amateurs. Nous travaillons tous ensemble sur un même projet, nous avons décidé de suivre la méthode agile : SCRUM pour organiser le déroulement du projet. Dans cette méthode on y retrouve plusieurs rituels dans lesquels il faut suivre des codes et règles On se concentrera dans cette présentation sur le rituel sprint rétrospective, c’est un rituel dans lequel on analyse, recherche et optimise les améliorations possibles de travail de l’équipe.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8f2836122b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8f2836122b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Cette réunion se compose de 5 étapes définies, se déroule à la fin du sprint avec l’ensemble de la SCRUM Team et dure environ 1h30 pour 2 semaines de sprint, avec une possibilité de réduire le temps de réunion si besoin. Le format de ce rituel est formalisé par SCRUM, mais il est adapté par chaque équipe en fonction de leurs goûts et envies. Nous allons donc vous présenter le déroulement du rituel sprint retrospective au sein de l’équipe Sport Track.</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9ea25f4c46_3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9ea25f4c46_3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8f2836122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8f2836122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Tout d'abord nous avons choisi le thème du sport, car l’ensemble de l’équipe de développement est passionnée de sport. La réunion est animée par le SCRUM Master. Nous avons également choisi de faire un rituel ludique sous forme de jeu en lien avec notre thème.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8f2836122b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8f2836122b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rPr>
              <a:t>Un bâton de parole circule pour veiller à ce que tout le monde soit bien à l’écoute et que chaque personne participe, nous avons choisi une haltère légère (3 kilos) en lien avec notre thème pour ne pas non plus avoir de monologue. On interdit également les téléphones durant les réunions. Et le SCRUM master qui est l’animateur prend également le rôle de gardien du temps en chronométrant les échanges. Cela lui permet de rendre la réunion réactive.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97a9eeaed7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97a9eeaed7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Dans un premier temps, chaque membre est accueilli par le Scrum Master</a:t>
            </a:r>
            <a:r>
              <a:rPr b="1" lang="fr">
                <a:solidFill>
                  <a:schemeClr val="dk1"/>
                </a:solidFill>
              </a:rPr>
              <a:t> </a:t>
            </a:r>
            <a:r>
              <a:rPr lang="fr">
                <a:solidFill>
                  <a:schemeClr val="dk1"/>
                </a:solidFill>
              </a:rPr>
              <a:t>avec pour objectif de cerner l’humeur globale du groupe et de mettre l’équipe en condition. </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9ef56da80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9ef56da80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fr">
                <a:solidFill>
                  <a:schemeClr val="dk1"/>
                </a:solidFill>
              </a:rPr>
              <a:t>Lors de l'arrivée, chaque personne va placer son avatar dans la case de mood board qui représente son humeur. Nous avons choisi de faire un tableau d’humeur avec comme référence des médailles par ordre chronologique (or, argent, bronze).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4.jpg"/><Relationship Id="rId7" Type="http://schemas.openxmlformats.org/officeDocument/2006/relationships/image" Target="../media/image12.png"/><Relationship Id="rId8"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6.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7.gif"/><Relationship Id="rId5" Type="http://schemas.openxmlformats.org/officeDocument/2006/relationships/image" Target="../media/image26.png"/><Relationship Id="rId6"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hyperlink" Target="https://images.google.com/" TargetMode="External"/><Relationship Id="rId11" Type="http://schemas.openxmlformats.org/officeDocument/2006/relationships/hyperlink" Target="https://www.berejeb.com/2013/12/bien-definir-en-agile-des-taches-s-m-a-r-t/" TargetMode="External"/><Relationship Id="rId10" Type="http://schemas.openxmlformats.org/officeDocument/2006/relationships/hyperlink" Target="https://elearn.univ-pau.fr/course/view.php?id=19012" TargetMode="External"/><Relationship Id="rId12" Type="http://schemas.openxmlformats.org/officeDocument/2006/relationships/hyperlink" Target="https://www.neatro.io/objectifs-smart-retrospective/" TargetMode="External"/><Relationship Id="rId9" Type="http://schemas.openxmlformats.org/officeDocument/2006/relationships/hyperlink" Target="https://asana.com/fr/resources/sprint-retrospective" TargetMode="External"/><Relationship Id="rId5" Type="http://schemas.openxmlformats.org/officeDocument/2006/relationships/hyperlink" Target="https://pixabay.com/" TargetMode="External"/><Relationship Id="rId6" Type="http://schemas.openxmlformats.org/officeDocument/2006/relationships/hyperlink" Target="https://coach-agile.com/speed-boat/" TargetMode="External"/><Relationship Id="rId7" Type="http://schemas.openxmlformats.org/officeDocument/2006/relationships/hyperlink" Target="https://www.nutcache.com/fr/blog/speed-boat-agile-un-outil-efficace-de-retrospective-agile/" TargetMode="External"/><Relationship Id="rId8" Type="http://schemas.openxmlformats.org/officeDocument/2006/relationships/hyperlink" Target="https://blog.hubvisory.com/blog/scrum-retrospective-sprint-la-methode-en-5-etap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9.png"/><Relationship Id="rId4" Type="http://schemas.openxmlformats.org/officeDocument/2006/relationships/image" Target="../media/image13.jp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3356048" y="388675"/>
            <a:ext cx="2431800" cy="1896275"/>
          </a:xfrm>
          <a:prstGeom prst="rect">
            <a:avLst/>
          </a:prstGeom>
          <a:noFill/>
          <a:ln>
            <a:noFill/>
          </a:ln>
        </p:spPr>
      </p:pic>
      <p:sp>
        <p:nvSpPr>
          <p:cNvPr id="55" name="Google Shape;55;p13"/>
          <p:cNvSpPr txBox="1"/>
          <p:nvPr/>
        </p:nvSpPr>
        <p:spPr>
          <a:xfrm>
            <a:off x="-50" y="2940750"/>
            <a:ext cx="9144000" cy="210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2000"/>
              <a:t>Groupe 1 : Sport Track</a:t>
            </a:r>
            <a:endParaRPr b="1" sz="2000"/>
          </a:p>
          <a:p>
            <a:pPr indent="0" lvl="0" marL="0" rtl="0" algn="ctr">
              <a:spcBef>
                <a:spcPts val="0"/>
              </a:spcBef>
              <a:spcAft>
                <a:spcPts val="0"/>
              </a:spcAft>
              <a:buNone/>
            </a:pPr>
            <a:r>
              <a:t/>
            </a:r>
            <a:endParaRPr sz="1500"/>
          </a:p>
          <a:p>
            <a:pPr indent="0" lvl="0" marL="0" rtl="0" algn="ctr">
              <a:lnSpc>
                <a:spcPct val="115000"/>
              </a:lnSpc>
              <a:spcBef>
                <a:spcPts val="0"/>
              </a:spcBef>
              <a:spcAft>
                <a:spcPts val="0"/>
              </a:spcAft>
              <a:buNone/>
            </a:pPr>
            <a:r>
              <a:rPr lang="fr" sz="1600">
                <a:solidFill>
                  <a:schemeClr val="dk1"/>
                </a:solidFill>
                <a:latin typeface="Calibri"/>
                <a:ea typeface="Calibri"/>
                <a:cs typeface="Calibri"/>
                <a:sym typeface="Calibri"/>
              </a:rPr>
              <a:t>Pôle Gestion de Projet / Équipe  (C5-C6)</a:t>
            </a:r>
            <a:endParaRPr sz="1600">
              <a:solidFill>
                <a:schemeClr val="dk1"/>
              </a:solidFill>
              <a:latin typeface="Calibri"/>
              <a:ea typeface="Calibri"/>
              <a:cs typeface="Calibri"/>
              <a:sym typeface="Calibri"/>
            </a:endParaRPr>
          </a:p>
          <a:p>
            <a:pPr indent="0" lvl="0" marL="0" rtl="0" algn="ctr">
              <a:lnSpc>
                <a:spcPct val="115000"/>
              </a:lnSpc>
              <a:spcBef>
                <a:spcPts val="0"/>
              </a:spcBef>
              <a:spcAft>
                <a:spcPts val="0"/>
              </a:spcAft>
              <a:buNone/>
            </a:pPr>
            <a:r>
              <a:rPr lang="fr" sz="1600">
                <a:solidFill>
                  <a:schemeClr val="dk1"/>
                </a:solidFill>
                <a:latin typeface="Calibri"/>
                <a:ea typeface="Calibri"/>
                <a:cs typeface="Calibri"/>
                <a:sym typeface="Calibri"/>
              </a:rPr>
              <a:t>Enseignant tuteur: Nathalie Valles Parlangeau</a:t>
            </a:r>
            <a:endParaRPr sz="1600">
              <a:solidFill>
                <a:schemeClr val="dk1"/>
              </a:solidFill>
              <a:latin typeface="Calibri"/>
              <a:ea typeface="Calibri"/>
              <a:cs typeface="Calibri"/>
              <a:sym typeface="Calibri"/>
            </a:endParaRPr>
          </a:p>
          <a:p>
            <a:pPr indent="0" lvl="0" marL="0" rtl="0" algn="ctr">
              <a:spcBef>
                <a:spcPts val="0"/>
              </a:spcBef>
              <a:spcAft>
                <a:spcPts val="0"/>
              </a:spcAft>
              <a:buNone/>
            </a:pPr>
            <a:r>
              <a:t/>
            </a:r>
            <a:endParaRPr sz="1500"/>
          </a:p>
          <a:p>
            <a:pPr indent="0" lvl="0" marL="0" rtl="0" algn="ctr">
              <a:spcBef>
                <a:spcPts val="0"/>
              </a:spcBef>
              <a:spcAft>
                <a:spcPts val="0"/>
              </a:spcAft>
              <a:buNone/>
            </a:pPr>
            <a:r>
              <a:rPr lang="fr" sz="1100"/>
              <a:t>Arthur Le Menn - Matis Chabanat - Ivan Salle - Titouan Cocheril</a:t>
            </a:r>
            <a:endParaRPr sz="1100"/>
          </a:p>
          <a:p>
            <a:pPr indent="0" lvl="0" marL="0" rtl="0" algn="ctr">
              <a:spcBef>
                <a:spcPts val="0"/>
              </a:spcBef>
              <a:spcAft>
                <a:spcPts val="0"/>
              </a:spcAft>
              <a:buNone/>
            </a:pPr>
            <a:r>
              <a:rPr lang="fr" sz="1100"/>
              <a:t>TD1-TP1</a:t>
            </a:r>
            <a:endParaRPr sz="1100"/>
          </a:p>
          <a:p>
            <a:pPr indent="0" lvl="0" marL="0" rtl="0" algn="ctr">
              <a:spcBef>
                <a:spcPts val="0"/>
              </a:spcBef>
              <a:spcAft>
                <a:spcPts val="0"/>
              </a:spcAft>
              <a:buNone/>
            </a:pPr>
            <a:r>
              <a:t/>
            </a:r>
            <a:endParaRPr sz="800"/>
          </a:p>
          <a:p>
            <a:pPr indent="0" lvl="0" marL="0" rtl="0" algn="ctr">
              <a:spcBef>
                <a:spcPts val="0"/>
              </a:spcBef>
              <a:spcAft>
                <a:spcPts val="0"/>
              </a:spcAft>
              <a:buNone/>
            </a:pPr>
            <a:r>
              <a:rPr lang="fr" sz="800"/>
              <a:t>IUT de Bayonne et du Pays-Basque</a:t>
            </a:r>
            <a:endParaRPr sz="1500"/>
          </a:p>
        </p:txBody>
      </p:sp>
      <p:pic>
        <p:nvPicPr>
          <p:cNvPr id="56" name="Google Shape;56;p13"/>
          <p:cNvPicPr preferRelativeResize="0"/>
          <p:nvPr/>
        </p:nvPicPr>
        <p:blipFill>
          <a:blip r:embed="rId4">
            <a:alphaModFix/>
          </a:blip>
          <a:stretch>
            <a:fillRect/>
          </a:stretch>
        </p:blipFill>
        <p:spPr>
          <a:xfrm>
            <a:off x="8216875" y="74775"/>
            <a:ext cx="835400" cy="1212549"/>
          </a:xfrm>
          <a:prstGeom prst="rect">
            <a:avLst/>
          </a:prstGeom>
          <a:noFill/>
          <a:ln>
            <a:noFill/>
          </a:ln>
        </p:spPr>
      </p:pic>
      <p:sp>
        <p:nvSpPr>
          <p:cNvPr id="57" name="Google Shape;57;p13"/>
          <p:cNvSpPr txBox="1"/>
          <p:nvPr/>
        </p:nvSpPr>
        <p:spPr>
          <a:xfrm>
            <a:off x="62275" y="4441225"/>
            <a:ext cx="12813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t>S3.01 2022-2023</a:t>
            </a:r>
            <a:endParaRPr/>
          </a:p>
        </p:txBody>
      </p:sp>
      <p:sp>
        <p:nvSpPr>
          <p:cNvPr id="58" name="Google Shape;58;p13"/>
          <p:cNvSpPr txBox="1"/>
          <p:nvPr/>
        </p:nvSpPr>
        <p:spPr>
          <a:xfrm>
            <a:off x="1604263" y="2428250"/>
            <a:ext cx="5935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400">
                <a:latin typeface="Comfortaa Light"/>
                <a:ea typeface="Comfortaa Light"/>
                <a:cs typeface="Comfortaa Light"/>
                <a:sym typeface="Comfortaa Light"/>
              </a:rPr>
              <a:t>Notre </a:t>
            </a:r>
            <a:r>
              <a:rPr lang="fr" sz="2400">
                <a:latin typeface="Comfortaa Light"/>
                <a:ea typeface="Comfortaa Light"/>
                <a:cs typeface="Comfortaa Light"/>
                <a:sym typeface="Comfortaa Light"/>
              </a:rPr>
              <a:t>Rétrospective Agile</a:t>
            </a:r>
            <a:endParaRPr sz="2400">
              <a:latin typeface="Comfortaa Light"/>
              <a:ea typeface="Comfortaa Light"/>
              <a:cs typeface="Comfortaa Light"/>
              <a:sym typeface="Comfortaa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S’assurer de la présence de chacun</a:t>
            </a:r>
            <a:endParaRPr/>
          </a:p>
        </p:txBody>
      </p:sp>
      <p:sp>
        <p:nvSpPr>
          <p:cNvPr id="181" name="Google Shape;181;p22"/>
          <p:cNvSpPr txBox="1"/>
          <p:nvPr>
            <p:ph idx="1" type="body"/>
          </p:nvPr>
        </p:nvSpPr>
        <p:spPr>
          <a:xfrm>
            <a:off x="311700" y="2066525"/>
            <a:ext cx="3862200" cy="1593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solidFill>
                  <a:schemeClr val="dk1"/>
                </a:solidFill>
              </a:rPr>
              <a:t>Début de sprint :</a:t>
            </a:r>
            <a:r>
              <a:rPr lang="fr" u="sng">
                <a:solidFill>
                  <a:schemeClr val="dk1"/>
                </a:solidFill>
              </a:rPr>
              <a:t> </a:t>
            </a:r>
            <a:endParaRPr u="sng">
              <a:solidFill>
                <a:schemeClr val="dk1"/>
              </a:solidFill>
            </a:endParaRPr>
          </a:p>
          <a:p>
            <a:pPr indent="-323850" lvl="0" marL="457200" rtl="0" algn="just">
              <a:spcBef>
                <a:spcPts val="1200"/>
              </a:spcBef>
              <a:spcAft>
                <a:spcPts val="0"/>
              </a:spcAft>
              <a:buClr>
                <a:schemeClr val="dk1"/>
              </a:buClr>
              <a:buSzPts val="1500"/>
              <a:buChar char="●"/>
            </a:pPr>
            <a:r>
              <a:rPr lang="fr" sz="1500">
                <a:solidFill>
                  <a:schemeClr val="dk1"/>
                </a:solidFill>
              </a:rPr>
              <a:t>Affichage du tableau planning </a:t>
            </a:r>
            <a:endParaRPr sz="1500">
              <a:solidFill>
                <a:schemeClr val="dk1"/>
              </a:solidFill>
            </a:endParaRPr>
          </a:p>
          <a:p>
            <a:pPr indent="0" lvl="0" marL="457200" rtl="0" algn="just">
              <a:spcBef>
                <a:spcPts val="1200"/>
              </a:spcBef>
              <a:spcAft>
                <a:spcPts val="0"/>
              </a:spcAft>
              <a:buNone/>
            </a:pPr>
            <a:r>
              <a:t/>
            </a:r>
            <a:endParaRPr sz="400">
              <a:solidFill>
                <a:schemeClr val="dk1"/>
              </a:solidFill>
            </a:endParaRPr>
          </a:p>
          <a:p>
            <a:pPr indent="-323850" lvl="0" marL="457200" rtl="0" algn="just">
              <a:spcBef>
                <a:spcPts val="1200"/>
              </a:spcBef>
              <a:spcAft>
                <a:spcPts val="0"/>
              </a:spcAft>
              <a:buClr>
                <a:schemeClr val="dk1"/>
              </a:buClr>
              <a:buSzPts val="1500"/>
              <a:buChar char="●"/>
            </a:pPr>
            <a:r>
              <a:rPr lang="fr" sz="1500">
                <a:solidFill>
                  <a:schemeClr val="dk1"/>
                </a:solidFill>
              </a:rPr>
              <a:t>Communication des dates des rituels</a:t>
            </a:r>
            <a:endParaRPr sz="1500">
              <a:solidFill>
                <a:schemeClr val="dk1"/>
              </a:solidFill>
            </a:endParaRPr>
          </a:p>
        </p:txBody>
      </p:sp>
      <p:pic>
        <p:nvPicPr>
          <p:cNvPr id="182" name="Google Shape;182;p22"/>
          <p:cNvPicPr preferRelativeResize="0"/>
          <p:nvPr/>
        </p:nvPicPr>
        <p:blipFill>
          <a:blip r:embed="rId3">
            <a:alphaModFix/>
          </a:blip>
          <a:stretch>
            <a:fillRect/>
          </a:stretch>
        </p:blipFill>
        <p:spPr>
          <a:xfrm>
            <a:off x="4395950" y="1422925"/>
            <a:ext cx="4299901" cy="3005351"/>
          </a:xfrm>
          <a:prstGeom prst="rect">
            <a:avLst/>
          </a:prstGeom>
          <a:noFill/>
          <a:ln>
            <a:noFill/>
          </a:ln>
        </p:spPr>
      </p:pic>
      <p:sp>
        <p:nvSpPr>
          <p:cNvPr id="183" name="Google Shape;183;p22"/>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grpSp>
        <p:nvGrpSpPr>
          <p:cNvPr id="184" name="Google Shape;184;p22"/>
          <p:cNvGrpSpPr/>
          <p:nvPr/>
        </p:nvGrpSpPr>
        <p:grpSpPr>
          <a:xfrm>
            <a:off x="8137500" y="1975"/>
            <a:ext cx="1006500" cy="976800"/>
            <a:chOff x="8137500" y="1975"/>
            <a:chExt cx="1006500" cy="976800"/>
          </a:xfrm>
        </p:grpSpPr>
        <p:sp>
          <p:nvSpPr>
            <p:cNvPr id="185" name="Google Shape;185;p22"/>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6" name="Google Shape;186;p22"/>
            <p:cNvPicPr preferRelativeResize="0"/>
            <p:nvPr/>
          </p:nvPicPr>
          <p:blipFill rotWithShape="1">
            <a:blip r:embed="rId4">
              <a:alphaModFix/>
            </a:blip>
            <a:srcRect b="0" l="89" r="89" t="0"/>
            <a:stretch/>
          </p:blipFill>
          <p:spPr>
            <a:xfrm>
              <a:off x="8356822" y="268972"/>
              <a:ext cx="567850" cy="442800"/>
            </a:xfrm>
            <a:prstGeom prst="rect">
              <a:avLst/>
            </a:prstGeom>
            <a:noFill/>
            <a:ln>
              <a:noFill/>
            </a:ln>
          </p:spPr>
        </p:pic>
      </p:grpSp>
      <p:cxnSp>
        <p:nvCxnSpPr>
          <p:cNvPr id="187" name="Google Shape;187;p22"/>
          <p:cNvCxnSpPr/>
          <p:nvPr/>
        </p:nvCxnSpPr>
        <p:spPr>
          <a:xfrm>
            <a:off x="3897675" y="1655175"/>
            <a:ext cx="694200" cy="480600"/>
          </a:xfrm>
          <a:prstGeom prst="straightConnector1">
            <a:avLst/>
          </a:prstGeom>
          <a:noFill/>
          <a:ln cap="flat" cmpd="sng" w="9525">
            <a:solidFill>
              <a:schemeClr val="dk2"/>
            </a:solidFill>
            <a:prstDash val="solid"/>
            <a:round/>
            <a:headEnd len="med" w="med" type="none"/>
            <a:tailEnd len="med" w="med" type="triangle"/>
          </a:ln>
        </p:spPr>
      </p:cxnSp>
      <p:cxnSp>
        <p:nvCxnSpPr>
          <p:cNvPr id="188" name="Google Shape;188;p22"/>
          <p:cNvCxnSpPr/>
          <p:nvPr/>
        </p:nvCxnSpPr>
        <p:spPr>
          <a:xfrm flipH="1" rot="10800000">
            <a:off x="7145725" y="3783100"/>
            <a:ext cx="570900" cy="5862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22"/>
          <p:cNvSpPr txBox="1"/>
          <p:nvPr/>
        </p:nvSpPr>
        <p:spPr>
          <a:xfrm>
            <a:off x="2687425" y="1422925"/>
            <a:ext cx="154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t>Sprint planning</a:t>
            </a:r>
            <a:endParaRPr sz="1300"/>
          </a:p>
        </p:txBody>
      </p:sp>
      <p:sp>
        <p:nvSpPr>
          <p:cNvPr id="190" name="Google Shape;190;p22"/>
          <p:cNvSpPr txBox="1"/>
          <p:nvPr/>
        </p:nvSpPr>
        <p:spPr>
          <a:xfrm>
            <a:off x="5594300" y="4253850"/>
            <a:ext cx="1903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t>Sprint retrospective</a:t>
            </a:r>
            <a:endParaRPr sz="1300"/>
          </a:p>
        </p:txBody>
      </p:sp>
      <p:cxnSp>
        <p:nvCxnSpPr>
          <p:cNvPr id="191" name="Google Shape;191;p22"/>
          <p:cNvCxnSpPr/>
          <p:nvPr/>
        </p:nvCxnSpPr>
        <p:spPr>
          <a:xfrm>
            <a:off x="7288400" y="1493975"/>
            <a:ext cx="10800" cy="256200"/>
          </a:xfrm>
          <a:prstGeom prst="straightConnector1">
            <a:avLst/>
          </a:prstGeom>
          <a:noFill/>
          <a:ln cap="flat" cmpd="sng" w="9525">
            <a:solidFill>
              <a:schemeClr val="dk2"/>
            </a:solidFill>
            <a:prstDash val="solid"/>
            <a:round/>
            <a:headEnd len="med" w="med" type="none"/>
            <a:tailEnd len="med" w="med" type="triangle"/>
          </a:ln>
        </p:spPr>
      </p:cxnSp>
      <p:sp>
        <p:nvSpPr>
          <p:cNvPr id="192" name="Google Shape;192;p22"/>
          <p:cNvSpPr txBox="1"/>
          <p:nvPr/>
        </p:nvSpPr>
        <p:spPr>
          <a:xfrm>
            <a:off x="6862650" y="1131050"/>
            <a:ext cx="100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00"/>
              <a:t>Rappel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Briser la glace</a:t>
            </a:r>
            <a:endParaRPr/>
          </a:p>
        </p:txBody>
      </p:sp>
      <p:sp>
        <p:nvSpPr>
          <p:cNvPr id="200" name="Google Shape;200;p23"/>
          <p:cNvSpPr txBox="1"/>
          <p:nvPr>
            <p:ph idx="1" type="body"/>
          </p:nvPr>
        </p:nvSpPr>
        <p:spPr>
          <a:xfrm>
            <a:off x="3444425" y="1170125"/>
            <a:ext cx="2393400" cy="476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Just dance</a:t>
            </a:r>
            <a:endParaRPr/>
          </a:p>
        </p:txBody>
      </p:sp>
      <p:pic>
        <p:nvPicPr>
          <p:cNvPr id="201" name="Google Shape;201;p23"/>
          <p:cNvPicPr preferRelativeResize="0"/>
          <p:nvPr/>
        </p:nvPicPr>
        <p:blipFill>
          <a:blip r:embed="rId3">
            <a:alphaModFix/>
          </a:blip>
          <a:stretch>
            <a:fillRect/>
          </a:stretch>
        </p:blipFill>
        <p:spPr>
          <a:xfrm>
            <a:off x="6416000" y="1335975"/>
            <a:ext cx="2155849" cy="3233774"/>
          </a:xfrm>
          <a:prstGeom prst="rect">
            <a:avLst/>
          </a:prstGeom>
          <a:noFill/>
          <a:ln>
            <a:noFill/>
          </a:ln>
        </p:spPr>
      </p:pic>
      <p:pic>
        <p:nvPicPr>
          <p:cNvPr id="202" name="Google Shape;202;p23"/>
          <p:cNvPicPr preferRelativeResize="0"/>
          <p:nvPr/>
        </p:nvPicPr>
        <p:blipFill>
          <a:blip r:embed="rId4">
            <a:alphaModFix/>
          </a:blip>
          <a:stretch>
            <a:fillRect/>
          </a:stretch>
        </p:blipFill>
        <p:spPr>
          <a:xfrm>
            <a:off x="152400" y="1093925"/>
            <a:ext cx="2393400" cy="3590088"/>
          </a:xfrm>
          <a:prstGeom prst="rect">
            <a:avLst/>
          </a:prstGeom>
          <a:noFill/>
          <a:ln>
            <a:noFill/>
          </a:ln>
        </p:spPr>
      </p:pic>
      <p:pic>
        <p:nvPicPr>
          <p:cNvPr id="203" name="Google Shape;203;p23"/>
          <p:cNvPicPr preferRelativeResize="0"/>
          <p:nvPr/>
        </p:nvPicPr>
        <p:blipFill rotWithShape="1">
          <a:blip r:embed="rId5">
            <a:alphaModFix/>
          </a:blip>
          <a:srcRect b="-16320" l="-129800" r="129799" t="16320"/>
          <a:stretch/>
        </p:blipFill>
        <p:spPr>
          <a:xfrm>
            <a:off x="2659066" y="2916113"/>
            <a:ext cx="2540408" cy="2540408"/>
          </a:xfrm>
          <a:prstGeom prst="rect">
            <a:avLst/>
          </a:prstGeom>
          <a:noFill/>
          <a:ln>
            <a:noFill/>
          </a:ln>
        </p:spPr>
      </p:pic>
      <p:pic>
        <p:nvPicPr>
          <p:cNvPr id="204" name="Google Shape;204;p23"/>
          <p:cNvPicPr preferRelativeResize="0"/>
          <p:nvPr/>
        </p:nvPicPr>
        <p:blipFill>
          <a:blip r:embed="rId6">
            <a:alphaModFix/>
          </a:blip>
          <a:stretch>
            <a:fillRect/>
          </a:stretch>
        </p:blipFill>
        <p:spPr>
          <a:xfrm>
            <a:off x="2775925" y="1967400"/>
            <a:ext cx="3156476" cy="2351875"/>
          </a:xfrm>
          <a:prstGeom prst="rect">
            <a:avLst/>
          </a:prstGeom>
          <a:noFill/>
          <a:ln>
            <a:noFill/>
          </a:ln>
        </p:spPr>
      </p:pic>
      <p:pic>
        <p:nvPicPr>
          <p:cNvPr id="205" name="Google Shape;205;p23"/>
          <p:cNvPicPr preferRelativeResize="0"/>
          <p:nvPr/>
        </p:nvPicPr>
        <p:blipFill>
          <a:blip r:embed="rId7">
            <a:alphaModFix/>
          </a:blip>
          <a:stretch>
            <a:fillRect/>
          </a:stretch>
        </p:blipFill>
        <p:spPr>
          <a:xfrm>
            <a:off x="4811800" y="1147022"/>
            <a:ext cx="340025" cy="522300"/>
          </a:xfrm>
          <a:prstGeom prst="rect">
            <a:avLst/>
          </a:prstGeom>
          <a:noFill/>
          <a:ln>
            <a:noFill/>
          </a:ln>
        </p:spPr>
      </p:pic>
      <p:sp>
        <p:nvSpPr>
          <p:cNvPr id="206" name="Google Shape;206;p23"/>
          <p:cNvSpPr txBox="1"/>
          <p:nvPr>
            <p:ph idx="12" type="sldNum"/>
          </p:nvPr>
        </p:nvSpPr>
        <p:spPr>
          <a:xfrm>
            <a:off x="8481108" y="4760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grpSp>
        <p:nvGrpSpPr>
          <p:cNvPr id="207" name="Google Shape;207;p23"/>
          <p:cNvGrpSpPr/>
          <p:nvPr/>
        </p:nvGrpSpPr>
        <p:grpSpPr>
          <a:xfrm>
            <a:off x="8137500" y="1975"/>
            <a:ext cx="1006500" cy="976800"/>
            <a:chOff x="8137500" y="1975"/>
            <a:chExt cx="1006500" cy="976800"/>
          </a:xfrm>
        </p:grpSpPr>
        <p:sp>
          <p:nvSpPr>
            <p:cNvPr id="208" name="Google Shape;208;p23"/>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3"/>
            <p:cNvPicPr preferRelativeResize="0"/>
            <p:nvPr/>
          </p:nvPicPr>
          <p:blipFill rotWithShape="1">
            <a:blip r:embed="rId8">
              <a:alphaModFix/>
            </a:blip>
            <a:srcRect b="0" l="89" r="89" t="0"/>
            <a:stretch/>
          </p:blipFill>
          <p:spPr>
            <a:xfrm>
              <a:off x="8356822" y="268972"/>
              <a:ext cx="567850" cy="442800"/>
            </a:xfrm>
            <a:prstGeom prst="rect">
              <a:avLst/>
            </a:prstGeom>
            <a:noFill/>
            <a:ln>
              <a:noFill/>
            </a:ln>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4"/>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4"/>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4"/>
          <p:cNvSpPr txBox="1"/>
          <p:nvPr>
            <p:ph type="title"/>
          </p:nvPr>
        </p:nvSpPr>
        <p:spPr>
          <a:xfrm>
            <a:off x="1860300" y="946300"/>
            <a:ext cx="5423400" cy="454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fr" sz="1800"/>
              <a:t>Match (Alternative du speed boat)</a:t>
            </a:r>
            <a:endParaRPr sz="1800"/>
          </a:p>
        </p:txBody>
      </p:sp>
      <p:pic>
        <p:nvPicPr>
          <p:cNvPr id="217" name="Google Shape;217;p24"/>
          <p:cNvPicPr preferRelativeResize="0"/>
          <p:nvPr/>
        </p:nvPicPr>
        <p:blipFill>
          <a:blip r:embed="rId3">
            <a:alphaModFix/>
          </a:blip>
          <a:stretch>
            <a:fillRect/>
          </a:stretch>
        </p:blipFill>
        <p:spPr>
          <a:xfrm>
            <a:off x="2175349" y="1363200"/>
            <a:ext cx="4793324" cy="3386700"/>
          </a:xfrm>
          <a:prstGeom prst="rect">
            <a:avLst/>
          </a:prstGeom>
          <a:noFill/>
          <a:ln cap="flat" cmpd="sng" w="9525">
            <a:solidFill>
              <a:schemeClr val="dk2"/>
            </a:solidFill>
            <a:prstDash val="solid"/>
            <a:round/>
            <a:headEnd len="sm" w="sm" type="none"/>
            <a:tailEnd len="sm" w="sm" type="none"/>
          </a:ln>
        </p:spPr>
      </p:pic>
      <p:sp>
        <p:nvSpPr>
          <p:cNvPr id="218" name="Google Shape;218;p24"/>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Étape</a:t>
            </a:r>
            <a:r>
              <a:rPr lang="fr"/>
              <a:t> 2 - Recueillir (30 min)</a:t>
            </a:r>
            <a:endParaRPr/>
          </a:p>
        </p:txBody>
      </p:sp>
      <p:sp>
        <p:nvSpPr>
          <p:cNvPr id="219" name="Google Shape;219;p24"/>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grpSp>
        <p:nvGrpSpPr>
          <p:cNvPr id="220" name="Google Shape;220;p24"/>
          <p:cNvGrpSpPr/>
          <p:nvPr/>
        </p:nvGrpSpPr>
        <p:grpSpPr>
          <a:xfrm>
            <a:off x="8137500" y="1975"/>
            <a:ext cx="1006500" cy="976800"/>
            <a:chOff x="8137500" y="1975"/>
            <a:chExt cx="1006500" cy="976800"/>
          </a:xfrm>
        </p:grpSpPr>
        <p:sp>
          <p:nvSpPr>
            <p:cNvPr id="221" name="Google Shape;221;p24"/>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24"/>
            <p:cNvPicPr preferRelativeResize="0"/>
            <p:nvPr/>
          </p:nvPicPr>
          <p:blipFill rotWithShape="1">
            <a:blip r:embed="rId4">
              <a:alphaModFix/>
            </a:blip>
            <a:srcRect b="0" l="89" r="89" t="0"/>
            <a:stretch/>
          </p:blipFill>
          <p:spPr>
            <a:xfrm>
              <a:off x="8356822" y="268972"/>
              <a:ext cx="567850" cy="442800"/>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sp>
        <p:nvSpPr>
          <p:cNvPr id="229" name="Google Shape;229;p25"/>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Etape 3 - Générer des idées (25 min)</a:t>
            </a:r>
            <a:endParaRPr/>
          </a:p>
        </p:txBody>
      </p:sp>
      <p:pic>
        <p:nvPicPr>
          <p:cNvPr id="231" name="Google Shape;231;p25"/>
          <p:cNvPicPr preferRelativeResize="0"/>
          <p:nvPr/>
        </p:nvPicPr>
        <p:blipFill>
          <a:blip r:embed="rId3">
            <a:alphaModFix/>
          </a:blip>
          <a:stretch>
            <a:fillRect/>
          </a:stretch>
        </p:blipFill>
        <p:spPr>
          <a:xfrm>
            <a:off x="2343875" y="1408950"/>
            <a:ext cx="4585800" cy="3016200"/>
          </a:xfrm>
          <a:prstGeom prst="roundRect">
            <a:avLst>
              <a:gd fmla="val 16667" name="adj"/>
            </a:avLst>
          </a:prstGeom>
          <a:noFill/>
          <a:ln>
            <a:noFill/>
          </a:ln>
        </p:spPr>
      </p:pic>
      <p:grpSp>
        <p:nvGrpSpPr>
          <p:cNvPr id="232" name="Google Shape;232;p25"/>
          <p:cNvGrpSpPr/>
          <p:nvPr/>
        </p:nvGrpSpPr>
        <p:grpSpPr>
          <a:xfrm>
            <a:off x="8137500" y="1975"/>
            <a:ext cx="1006500" cy="976800"/>
            <a:chOff x="8137500" y="1975"/>
            <a:chExt cx="1006500" cy="976800"/>
          </a:xfrm>
        </p:grpSpPr>
        <p:sp>
          <p:nvSpPr>
            <p:cNvPr id="233" name="Google Shape;233;p25"/>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25"/>
            <p:cNvPicPr preferRelativeResize="0"/>
            <p:nvPr/>
          </p:nvPicPr>
          <p:blipFill rotWithShape="1">
            <a:blip r:embed="rId4">
              <a:alphaModFix/>
            </a:blip>
            <a:srcRect b="0" l="89" r="89" t="0"/>
            <a:stretch/>
          </p:blipFill>
          <p:spPr>
            <a:xfrm>
              <a:off x="8356822" y="268972"/>
              <a:ext cx="567850" cy="442800"/>
            </a:xfrm>
            <a:prstGeom prst="rect">
              <a:avLst/>
            </a:prstGeom>
            <a:noFill/>
            <a:ln>
              <a:noFill/>
            </a:ln>
          </p:spPr>
        </p:pic>
      </p:grpSp>
      <p:pic>
        <p:nvPicPr>
          <p:cNvPr id="235" name="Google Shape;235;p25"/>
          <p:cNvPicPr preferRelativeResize="0"/>
          <p:nvPr/>
        </p:nvPicPr>
        <p:blipFill>
          <a:blip r:embed="rId5">
            <a:alphaModFix/>
          </a:blip>
          <a:stretch>
            <a:fillRect/>
          </a:stretch>
        </p:blipFill>
        <p:spPr>
          <a:xfrm rot="8560624">
            <a:off x="1159925" y="1499862"/>
            <a:ext cx="985996" cy="986001"/>
          </a:xfrm>
          <a:prstGeom prst="rect">
            <a:avLst/>
          </a:prstGeom>
          <a:noFill/>
          <a:ln>
            <a:noFill/>
          </a:ln>
        </p:spPr>
      </p:pic>
      <p:pic>
        <p:nvPicPr>
          <p:cNvPr id="236" name="Google Shape;236;p25"/>
          <p:cNvPicPr preferRelativeResize="0"/>
          <p:nvPr/>
        </p:nvPicPr>
        <p:blipFill>
          <a:blip r:embed="rId5">
            <a:alphaModFix/>
          </a:blip>
          <a:stretch>
            <a:fillRect/>
          </a:stretch>
        </p:blipFill>
        <p:spPr>
          <a:xfrm rot="-1847074">
            <a:off x="7112525" y="3215912"/>
            <a:ext cx="985996" cy="986002"/>
          </a:xfrm>
          <a:prstGeom prst="rect">
            <a:avLst/>
          </a:prstGeom>
          <a:noFill/>
          <a:ln>
            <a:noFill/>
          </a:ln>
        </p:spPr>
      </p:pic>
      <p:cxnSp>
        <p:nvCxnSpPr>
          <p:cNvPr id="237" name="Google Shape;237;p25"/>
          <p:cNvCxnSpPr/>
          <p:nvPr/>
        </p:nvCxnSpPr>
        <p:spPr>
          <a:xfrm>
            <a:off x="1156002" y="2408067"/>
            <a:ext cx="774000" cy="105300"/>
          </a:xfrm>
          <a:prstGeom prst="straightConnector1">
            <a:avLst/>
          </a:prstGeom>
          <a:noFill/>
          <a:ln cap="flat" cmpd="sng" w="9525">
            <a:solidFill>
              <a:schemeClr val="dk2"/>
            </a:solidFill>
            <a:prstDash val="solid"/>
            <a:round/>
            <a:headEnd len="med" w="med" type="none"/>
            <a:tailEnd len="med" w="med" type="triangle"/>
          </a:ln>
        </p:spPr>
      </p:cxnSp>
      <p:cxnSp>
        <p:nvCxnSpPr>
          <p:cNvPr id="238" name="Google Shape;238;p25"/>
          <p:cNvCxnSpPr/>
          <p:nvPr/>
        </p:nvCxnSpPr>
        <p:spPr>
          <a:xfrm rot="10800000">
            <a:off x="7412877" y="3181617"/>
            <a:ext cx="656400" cy="163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6"/>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6"/>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sp>
        <p:nvSpPr>
          <p:cNvPr id="245" name="Google Shape;245;p26"/>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6"/>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Etape 3 - Générer des idées (25 min)</a:t>
            </a:r>
            <a:endParaRPr/>
          </a:p>
        </p:txBody>
      </p:sp>
      <p:grpSp>
        <p:nvGrpSpPr>
          <p:cNvPr id="247" name="Google Shape;247;p26"/>
          <p:cNvGrpSpPr/>
          <p:nvPr/>
        </p:nvGrpSpPr>
        <p:grpSpPr>
          <a:xfrm>
            <a:off x="8137500" y="1975"/>
            <a:ext cx="1006500" cy="976800"/>
            <a:chOff x="8137500" y="1975"/>
            <a:chExt cx="1006500" cy="976800"/>
          </a:xfrm>
        </p:grpSpPr>
        <p:sp>
          <p:nvSpPr>
            <p:cNvPr id="248" name="Google Shape;248;p26"/>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26"/>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pic>
        <p:nvPicPr>
          <p:cNvPr id="250" name="Google Shape;250;p26"/>
          <p:cNvPicPr preferRelativeResize="0"/>
          <p:nvPr/>
        </p:nvPicPr>
        <p:blipFill>
          <a:blip r:embed="rId4">
            <a:alphaModFix/>
          </a:blip>
          <a:stretch>
            <a:fillRect/>
          </a:stretch>
        </p:blipFill>
        <p:spPr>
          <a:xfrm>
            <a:off x="2418800" y="2411412"/>
            <a:ext cx="4001600" cy="2336701"/>
          </a:xfrm>
          <a:prstGeom prst="rect">
            <a:avLst/>
          </a:prstGeom>
          <a:noFill/>
          <a:ln>
            <a:noFill/>
          </a:ln>
        </p:spPr>
      </p:pic>
      <p:sp>
        <p:nvSpPr>
          <p:cNvPr id="251" name="Google Shape;251;p26"/>
          <p:cNvSpPr txBox="1"/>
          <p:nvPr/>
        </p:nvSpPr>
        <p:spPr>
          <a:xfrm>
            <a:off x="2130850" y="1243275"/>
            <a:ext cx="3237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Question : </a:t>
            </a:r>
            <a:r>
              <a:rPr lang="fr" sz="2000"/>
              <a:t>Pourquoi … ?</a:t>
            </a:r>
            <a:endParaRPr sz="2000"/>
          </a:p>
        </p:txBody>
      </p:sp>
      <p:sp>
        <p:nvSpPr>
          <p:cNvPr id="252" name="Google Shape;252;p26"/>
          <p:cNvSpPr txBox="1"/>
          <p:nvPr/>
        </p:nvSpPr>
        <p:spPr>
          <a:xfrm>
            <a:off x="2104900" y="1735863"/>
            <a:ext cx="2922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solidFill>
                  <a:schemeClr val="accent1"/>
                </a:solidFill>
              </a:rPr>
              <a:t>Réponse : </a:t>
            </a:r>
            <a:r>
              <a:rPr lang="fr" sz="2000">
                <a:solidFill>
                  <a:schemeClr val="accent1"/>
                </a:solidFill>
              </a:rPr>
              <a:t>…</a:t>
            </a:r>
            <a:endParaRPr sz="2000">
              <a:solidFill>
                <a:schemeClr val="accent1"/>
              </a:solidFill>
            </a:endParaRPr>
          </a:p>
        </p:txBody>
      </p:sp>
      <p:pic>
        <p:nvPicPr>
          <p:cNvPr id="253" name="Google Shape;253;p26"/>
          <p:cNvPicPr preferRelativeResize="0"/>
          <p:nvPr/>
        </p:nvPicPr>
        <p:blipFill>
          <a:blip r:embed="rId5">
            <a:alphaModFix/>
          </a:blip>
          <a:stretch>
            <a:fillRect/>
          </a:stretch>
        </p:blipFill>
        <p:spPr>
          <a:xfrm>
            <a:off x="5194675" y="1322823"/>
            <a:ext cx="860450" cy="744550"/>
          </a:xfrm>
          <a:prstGeom prst="rect">
            <a:avLst/>
          </a:prstGeom>
          <a:noFill/>
          <a:ln>
            <a:noFill/>
          </a:ln>
        </p:spPr>
      </p:pic>
      <p:sp>
        <p:nvSpPr>
          <p:cNvPr id="254" name="Google Shape;254;p26"/>
          <p:cNvSpPr txBox="1"/>
          <p:nvPr/>
        </p:nvSpPr>
        <p:spPr>
          <a:xfrm>
            <a:off x="6172200" y="1391838"/>
            <a:ext cx="12831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900"/>
              <a:t>X </a:t>
            </a:r>
            <a:r>
              <a:rPr lang="fr" sz="2900"/>
              <a:t>5</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7"/>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7"/>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7"/>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Etape 4 - Etablir un plan d’action (25 min)</a:t>
            </a:r>
            <a:endParaRPr/>
          </a:p>
        </p:txBody>
      </p:sp>
      <p:sp>
        <p:nvSpPr>
          <p:cNvPr id="262" name="Google Shape;262;p27"/>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grpSp>
        <p:nvGrpSpPr>
          <p:cNvPr id="263" name="Google Shape;263;p27"/>
          <p:cNvGrpSpPr/>
          <p:nvPr/>
        </p:nvGrpSpPr>
        <p:grpSpPr>
          <a:xfrm>
            <a:off x="8137500" y="1975"/>
            <a:ext cx="1006500" cy="976800"/>
            <a:chOff x="8137500" y="1975"/>
            <a:chExt cx="1006500" cy="976800"/>
          </a:xfrm>
        </p:grpSpPr>
        <p:sp>
          <p:nvSpPr>
            <p:cNvPr id="264" name="Google Shape;264;p27"/>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5" name="Google Shape;265;p27"/>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pic>
        <p:nvPicPr>
          <p:cNvPr id="266" name="Google Shape;266;p27"/>
          <p:cNvPicPr preferRelativeResize="0"/>
          <p:nvPr/>
        </p:nvPicPr>
        <p:blipFill>
          <a:blip r:embed="rId4">
            <a:alphaModFix/>
          </a:blip>
          <a:stretch>
            <a:fillRect/>
          </a:stretch>
        </p:blipFill>
        <p:spPr>
          <a:xfrm>
            <a:off x="1946000" y="1131175"/>
            <a:ext cx="5252007" cy="3466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8"/>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8"/>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8"/>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Etape 4 - Etablir un plan d’action (25 min)</a:t>
            </a:r>
            <a:endParaRPr/>
          </a:p>
        </p:txBody>
      </p:sp>
      <p:sp>
        <p:nvSpPr>
          <p:cNvPr id="274" name="Google Shape;274;p28"/>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a:t>
            </a:r>
            <a:r>
              <a:rPr lang="fr">
                <a:solidFill>
                  <a:schemeClr val="lt1"/>
                </a:solidFill>
              </a:rPr>
              <a:t>22</a:t>
            </a:r>
            <a:endParaRPr>
              <a:solidFill>
                <a:schemeClr val="lt1"/>
              </a:solidFill>
            </a:endParaRPr>
          </a:p>
        </p:txBody>
      </p:sp>
      <p:grpSp>
        <p:nvGrpSpPr>
          <p:cNvPr id="275" name="Google Shape;275;p28"/>
          <p:cNvGrpSpPr/>
          <p:nvPr/>
        </p:nvGrpSpPr>
        <p:grpSpPr>
          <a:xfrm>
            <a:off x="8137500" y="1975"/>
            <a:ext cx="1006500" cy="976800"/>
            <a:chOff x="8137500" y="1975"/>
            <a:chExt cx="1006500" cy="976800"/>
          </a:xfrm>
        </p:grpSpPr>
        <p:sp>
          <p:nvSpPr>
            <p:cNvPr id="276" name="Google Shape;276;p28"/>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28"/>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sp>
        <p:nvSpPr>
          <p:cNvPr id="278" name="Google Shape;278;p28"/>
          <p:cNvSpPr txBox="1"/>
          <p:nvPr/>
        </p:nvSpPr>
        <p:spPr>
          <a:xfrm>
            <a:off x="1539500" y="2340900"/>
            <a:ext cx="141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800"/>
              <a:t>S-M-A-R-T</a:t>
            </a:r>
            <a:endParaRPr b="1" sz="1800"/>
          </a:p>
        </p:txBody>
      </p:sp>
      <p:sp>
        <p:nvSpPr>
          <p:cNvPr id="279" name="Google Shape;279;p28"/>
          <p:cNvSpPr txBox="1"/>
          <p:nvPr/>
        </p:nvSpPr>
        <p:spPr>
          <a:xfrm>
            <a:off x="4155725" y="1441600"/>
            <a:ext cx="21267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fr" sz="2000">
                <a:solidFill>
                  <a:schemeClr val="dk1"/>
                </a:solidFill>
              </a:rPr>
              <a:t>S : Spécifique</a:t>
            </a:r>
            <a:endParaRPr sz="2300"/>
          </a:p>
        </p:txBody>
      </p:sp>
      <p:sp>
        <p:nvSpPr>
          <p:cNvPr id="280" name="Google Shape;280;p28"/>
          <p:cNvSpPr txBox="1"/>
          <p:nvPr/>
        </p:nvSpPr>
        <p:spPr>
          <a:xfrm>
            <a:off x="4114600" y="1944813"/>
            <a:ext cx="21267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fr" sz="2000">
                <a:solidFill>
                  <a:schemeClr val="dk1"/>
                </a:solidFill>
              </a:rPr>
              <a:t>M</a:t>
            </a:r>
            <a:r>
              <a:rPr lang="fr" sz="2000">
                <a:solidFill>
                  <a:schemeClr val="dk1"/>
                </a:solidFill>
              </a:rPr>
              <a:t> : Mesurable</a:t>
            </a:r>
            <a:endParaRPr sz="2300"/>
          </a:p>
        </p:txBody>
      </p:sp>
      <p:sp>
        <p:nvSpPr>
          <p:cNvPr id="281" name="Google Shape;281;p28"/>
          <p:cNvSpPr txBox="1"/>
          <p:nvPr/>
        </p:nvSpPr>
        <p:spPr>
          <a:xfrm>
            <a:off x="4114600" y="2448025"/>
            <a:ext cx="21267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fr" sz="2000">
                <a:solidFill>
                  <a:schemeClr val="dk1"/>
                </a:solidFill>
              </a:rPr>
              <a:t>A</a:t>
            </a:r>
            <a:r>
              <a:rPr lang="fr" sz="2000">
                <a:solidFill>
                  <a:schemeClr val="dk1"/>
                </a:solidFill>
              </a:rPr>
              <a:t> : Atteignable</a:t>
            </a:r>
            <a:endParaRPr sz="2300"/>
          </a:p>
        </p:txBody>
      </p:sp>
      <p:sp>
        <p:nvSpPr>
          <p:cNvPr id="282" name="Google Shape;282;p28"/>
          <p:cNvSpPr txBox="1"/>
          <p:nvPr/>
        </p:nvSpPr>
        <p:spPr>
          <a:xfrm>
            <a:off x="4114600" y="2961850"/>
            <a:ext cx="21267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fr" sz="2000">
                <a:solidFill>
                  <a:schemeClr val="dk1"/>
                </a:solidFill>
              </a:rPr>
              <a:t>R</a:t>
            </a:r>
            <a:r>
              <a:rPr lang="fr" sz="2000">
                <a:solidFill>
                  <a:schemeClr val="dk1"/>
                </a:solidFill>
              </a:rPr>
              <a:t> : Réaliste</a:t>
            </a:r>
            <a:endParaRPr sz="2300"/>
          </a:p>
        </p:txBody>
      </p:sp>
      <p:sp>
        <p:nvSpPr>
          <p:cNvPr id="283" name="Google Shape;283;p28"/>
          <p:cNvSpPr txBox="1"/>
          <p:nvPr/>
        </p:nvSpPr>
        <p:spPr>
          <a:xfrm>
            <a:off x="4114600" y="3454450"/>
            <a:ext cx="2126700" cy="49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fr" sz="2000">
                <a:solidFill>
                  <a:schemeClr val="dk1"/>
                </a:solidFill>
              </a:rPr>
              <a:t>T</a:t>
            </a:r>
            <a:r>
              <a:rPr lang="fr" sz="2000">
                <a:solidFill>
                  <a:schemeClr val="dk1"/>
                </a:solidFill>
              </a:rPr>
              <a:t> : Temporelle</a:t>
            </a:r>
            <a:endParaRPr sz="2300"/>
          </a:p>
        </p:txBody>
      </p:sp>
      <p:cxnSp>
        <p:nvCxnSpPr>
          <p:cNvPr id="284" name="Google Shape;284;p28"/>
          <p:cNvCxnSpPr>
            <a:stCxn id="278" idx="3"/>
            <a:endCxn id="279" idx="1"/>
          </p:cNvCxnSpPr>
          <p:nvPr/>
        </p:nvCxnSpPr>
        <p:spPr>
          <a:xfrm flipH="1" rot="10800000">
            <a:off x="2954300" y="1687950"/>
            <a:ext cx="1201500" cy="8838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28"/>
          <p:cNvCxnSpPr>
            <a:stCxn id="278" idx="3"/>
            <a:endCxn id="280" idx="1"/>
          </p:cNvCxnSpPr>
          <p:nvPr/>
        </p:nvCxnSpPr>
        <p:spPr>
          <a:xfrm flipH="1" rot="10800000">
            <a:off x="2954300" y="2191050"/>
            <a:ext cx="1160400" cy="3807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28"/>
          <p:cNvCxnSpPr>
            <a:stCxn id="278" idx="3"/>
            <a:endCxn id="281" idx="1"/>
          </p:cNvCxnSpPr>
          <p:nvPr/>
        </p:nvCxnSpPr>
        <p:spPr>
          <a:xfrm>
            <a:off x="2954300" y="2571750"/>
            <a:ext cx="1160400" cy="1227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28"/>
          <p:cNvCxnSpPr>
            <a:stCxn id="278" idx="3"/>
            <a:endCxn id="282" idx="1"/>
          </p:cNvCxnSpPr>
          <p:nvPr/>
        </p:nvCxnSpPr>
        <p:spPr>
          <a:xfrm>
            <a:off x="2954300" y="2571750"/>
            <a:ext cx="1160400" cy="6363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28"/>
          <p:cNvCxnSpPr>
            <a:stCxn id="278" idx="3"/>
            <a:endCxn id="283" idx="1"/>
          </p:cNvCxnSpPr>
          <p:nvPr/>
        </p:nvCxnSpPr>
        <p:spPr>
          <a:xfrm>
            <a:off x="2954300" y="2571750"/>
            <a:ext cx="1160400" cy="1128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9"/>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sp>
        <p:nvSpPr>
          <p:cNvPr id="295" name="Google Shape;295;p29"/>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29"/>
          <p:cNvGrpSpPr/>
          <p:nvPr/>
        </p:nvGrpSpPr>
        <p:grpSpPr>
          <a:xfrm>
            <a:off x="8137500" y="1975"/>
            <a:ext cx="1006500" cy="976800"/>
            <a:chOff x="8137500" y="1975"/>
            <a:chExt cx="1006500" cy="976800"/>
          </a:xfrm>
        </p:grpSpPr>
        <p:sp>
          <p:nvSpPr>
            <p:cNvPr id="297" name="Google Shape;297;p29"/>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29"/>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sp>
        <p:nvSpPr>
          <p:cNvPr id="299" name="Google Shape;299;p29"/>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Etape 4 - Etablir un plan d’action (25 min)</a:t>
            </a:r>
            <a:endParaRPr/>
          </a:p>
        </p:txBody>
      </p:sp>
      <p:pic>
        <p:nvPicPr>
          <p:cNvPr id="300" name="Google Shape;300;p29"/>
          <p:cNvPicPr preferRelativeResize="0"/>
          <p:nvPr/>
        </p:nvPicPr>
        <p:blipFill>
          <a:blip r:embed="rId4">
            <a:alphaModFix/>
          </a:blip>
          <a:stretch>
            <a:fillRect/>
          </a:stretch>
        </p:blipFill>
        <p:spPr>
          <a:xfrm>
            <a:off x="2002325" y="1051325"/>
            <a:ext cx="5549225" cy="369857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t>‹#›</a:t>
            </a:fld>
            <a:endParaRPr/>
          </a:p>
        </p:txBody>
      </p:sp>
      <p:sp>
        <p:nvSpPr>
          <p:cNvPr id="306" name="Google Shape;306;p30"/>
          <p:cNvSpPr/>
          <p:nvPr/>
        </p:nvSpPr>
        <p:spPr>
          <a:xfrm>
            <a:off x="0" y="0"/>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txBox="1"/>
          <p:nvPr>
            <p:ph type="title"/>
          </p:nvPr>
        </p:nvSpPr>
        <p:spPr>
          <a:xfrm>
            <a:off x="311700" y="202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Etape 4 - rendre les actions SMART </a:t>
            </a:r>
            <a:endParaRPr/>
          </a:p>
        </p:txBody>
      </p:sp>
      <p:sp>
        <p:nvSpPr>
          <p:cNvPr id="308" name="Google Shape;308;p30"/>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9" name="Google Shape;309;p30"/>
          <p:cNvPicPr preferRelativeResize="0"/>
          <p:nvPr/>
        </p:nvPicPr>
        <p:blipFill>
          <a:blip r:embed="rId3">
            <a:alphaModFix/>
          </a:blip>
          <a:stretch>
            <a:fillRect/>
          </a:stretch>
        </p:blipFill>
        <p:spPr>
          <a:xfrm>
            <a:off x="3014700" y="1230425"/>
            <a:ext cx="3063811" cy="3063811"/>
          </a:xfrm>
          <a:prstGeom prst="rect">
            <a:avLst/>
          </a:prstGeom>
          <a:noFill/>
          <a:ln>
            <a:noFill/>
          </a:ln>
        </p:spPr>
      </p:pic>
      <p:pic>
        <p:nvPicPr>
          <p:cNvPr id="310" name="Google Shape;310;p30"/>
          <p:cNvPicPr preferRelativeResize="0"/>
          <p:nvPr/>
        </p:nvPicPr>
        <p:blipFill>
          <a:blip r:embed="rId4">
            <a:alphaModFix/>
          </a:blip>
          <a:stretch>
            <a:fillRect/>
          </a:stretch>
        </p:blipFill>
        <p:spPr>
          <a:xfrm rot="-6221032">
            <a:off x="1148262" y="2401717"/>
            <a:ext cx="1714098" cy="1714097"/>
          </a:xfrm>
          <a:prstGeom prst="rect">
            <a:avLst/>
          </a:prstGeom>
          <a:noFill/>
          <a:ln>
            <a:noFill/>
          </a:ln>
        </p:spPr>
      </p:pic>
      <p:cxnSp>
        <p:nvCxnSpPr>
          <p:cNvPr id="311" name="Google Shape;311;p30"/>
          <p:cNvCxnSpPr/>
          <p:nvPr/>
        </p:nvCxnSpPr>
        <p:spPr>
          <a:xfrm flipH="1">
            <a:off x="1028775" y="3656825"/>
            <a:ext cx="159000" cy="159000"/>
          </a:xfrm>
          <a:prstGeom prst="straightConnector1">
            <a:avLst/>
          </a:prstGeom>
          <a:noFill/>
          <a:ln cap="flat" cmpd="sng" w="9525">
            <a:solidFill>
              <a:schemeClr val="dk2"/>
            </a:solidFill>
            <a:prstDash val="solid"/>
            <a:round/>
            <a:headEnd len="med" w="med" type="none"/>
            <a:tailEnd len="med" w="med" type="none"/>
          </a:ln>
        </p:spPr>
      </p:cxnSp>
      <p:cxnSp>
        <p:nvCxnSpPr>
          <p:cNvPr id="312" name="Google Shape;312;p30"/>
          <p:cNvCxnSpPr/>
          <p:nvPr/>
        </p:nvCxnSpPr>
        <p:spPr>
          <a:xfrm flipH="1">
            <a:off x="789534" y="3493315"/>
            <a:ext cx="313500" cy="123000"/>
          </a:xfrm>
          <a:prstGeom prst="straightConnector1">
            <a:avLst/>
          </a:prstGeom>
          <a:noFill/>
          <a:ln cap="flat" cmpd="sng" w="9525">
            <a:solidFill>
              <a:schemeClr val="dk2"/>
            </a:solidFill>
            <a:prstDash val="solid"/>
            <a:round/>
            <a:headEnd len="med" w="med" type="none"/>
            <a:tailEnd len="med" w="med" type="none"/>
          </a:ln>
        </p:spPr>
      </p:cxnSp>
      <p:cxnSp>
        <p:nvCxnSpPr>
          <p:cNvPr id="313" name="Google Shape;313;p30"/>
          <p:cNvCxnSpPr/>
          <p:nvPr/>
        </p:nvCxnSpPr>
        <p:spPr>
          <a:xfrm rot="10800000">
            <a:off x="806034" y="3330115"/>
            <a:ext cx="297000" cy="40200"/>
          </a:xfrm>
          <a:prstGeom prst="straightConnector1">
            <a:avLst/>
          </a:prstGeom>
          <a:noFill/>
          <a:ln cap="flat" cmpd="sng" w="9525">
            <a:solidFill>
              <a:schemeClr val="dk2"/>
            </a:solidFill>
            <a:prstDash val="solid"/>
            <a:round/>
            <a:headEnd len="med" w="med" type="none"/>
            <a:tailEnd len="med" w="med" type="none"/>
          </a:ln>
        </p:spPr>
      </p:cxnSp>
      <p:sp>
        <p:nvSpPr>
          <p:cNvPr id="314" name="Google Shape;314;p30"/>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 name="Google Shape;321;p31"/>
          <p:cNvGrpSpPr/>
          <p:nvPr/>
        </p:nvGrpSpPr>
        <p:grpSpPr>
          <a:xfrm>
            <a:off x="8137500" y="1975"/>
            <a:ext cx="1006500" cy="976800"/>
            <a:chOff x="8137500" y="1975"/>
            <a:chExt cx="1006500" cy="976800"/>
          </a:xfrm>
        </p:grpSpPr>
        <p:sp>
          <p:nvSpPr>
            <p:cNvPr id="322" name="Google Shape;322;p31"/>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31"/>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sp>
        <p:nvSpPr>
          <p:cNvPr id="324" name="Google Shape;324;p31"/>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Etape 5 - Clôturer (5 min) </a:t>
            </a:r>
            <a:endParaRPr/>
          </a:p>
        </p:txBody>
      </p:sp>
      <p:sp>
        <p:nvSpPr>
          <p:cNvPr id="325" name="Google Shape;325;p31"/>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a:t>
            </a:r>
            <a:r>
              <a:rPr lang="fr">
                <a:solidFill>
                  <a:schemeClr val="lt1"/>
                </a:solidFill>
              </a:rPr>
              <a:t>22</a:t>
            </a:r>
            <a:endParaRPr>
              <a:solidFill>
                <a:schemeClr val="lt1"/>
              </a:solidFill>
            </a:endParaRPr>
          </a:p>
        </p:txBody>
      </p:sp>
      <p:pic>
        <p:nvPicPr>
          <p:cNvPr id="326" name="Google Shape;326;p31"/>
          <p:cNvPicPr preferRelativeResize="0"/>
          <p:nvPr/>
        </p:nvPicPr>
        <p:blipFill rotWithShape="1">
          <a:blip r:embed="rId4">
            <a:alphaModFix/>
          </a:blip>
          <a:srcRect b="9206" l="0" r="0" t="0"/>
          <a:stretch/>
        </p:blipFill>
        <p:spPr>
          <a:xfrm>
            <a:off x="1733375" y="1206650"/>
            <a:ext cx="5551800" cy="3315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ph idx="1" type="body"/>
          </p:nvPr>
        </p:nvSpPr>
        <p:spPr>
          <a:xfrm>
            <a:off x="311700" y="1228675"/>
            <a:ext cx="8520600" cy="3416400"/>
          </a:xfrm>
          <a:prstGeom prst="rect">
            <a:avLst/>
          </a:prstGeom>
        </p:spPr>
        <p:txBody>
          <a:bodyPr anchorCtr="0" anchor="t" bIns="91425" lIns="91425" spcFirstLastPara="1" rIns="91425" wrap="square" tIns="91425">
            <a:normAutofit/>
          </a:bodyPr>
          <a:lstStyle/>
          <a:p>
            <a:pPr indent="457200" lvl="0" marL="0" rtl="0" algn="l">
              <a:spcBef>
                <a:spcPts val="0"/>
              </a:spcBef>
              <a:spcAft>
                <a:spcPts val="0"/>
              </a:spcAft>
              <a:buNone/>
            </a:pPr>
            <a:r>
              <a:rPr lang="fr">
                <a:solidFill>
                  <a:schemeClr val="dk1"/>
                </a:solidFill>
              </a:rPr>
              <a:t>1. Introduction</a:t>
            </a:r>
            <a:endParaRPr>
              <a:solidFill>
                <a:schemeClr val="dk1"/>
              </a:solidFill>
            </a:endParaRPr>
          </a:p>
          <a:p>
            <a:pPr indent="0" lvl="0" marL="0" rtl="0" algn="l">
              <a:spcBef>
                <a:spcPts val="1200"/>
              </a:spcBef>
              <a:spcAft>
                <a:spcPts val="0"/>
              </a:spcAft>
              <a:buNone/>
            </a:pPr>
            <a:r>
              <a:t/>
            </a:r>
            <a:endParaRPr>
              <a:solidFill>
                <a:schemeClr val="dk1"/>
              </a:solidFill>
            </a:endParaRPr>
          </a:p>
          <a:p>
            <a:pPr indent="457200" lvl="0" marL="0" rtl="0" algn="l">
              <a:spcBef>
                <a:spcPts val="1200"/>
              </a:spcBef>
              <a:spcAft>
                <a:spcPts val="0"/>
              </a:spcAft>
              <a:buNone/>
            </a:pPr>
            <a:r>
              <a:rPr lang="fr">
                <a:solidFill>
                  <a:schemeClr val="dk1"/>
                </a:solidFill>
              </a:rPr>
              <a:t>2. Notre vision de la Rétrospective</a:t>
            </a:r>
            <a:endParaRPr>
              <a:solidFill>
                <a:schemeClr val="dk1"/>
              </a:solidFill>
            </a:endParaRPr>
          </a:p>
          <a:p>
            <a:pPr indent="0" lvl="0" marL="0" rtl="0" algn="l">
              <a:spcBef>
                <a:spcPts val="1200"/>
              </a:spcBef>
              <a:spcAft>
                <a:spcPts val="0"/>
              </a:spcAft>
              <a:buNone/>
            </a:pPr>
            <a:r>
              <a:t/>
            </a:r>
            <a:endParaRPr>
              <a:solidFill>
                <a:schemeClr val="dk1"/>
              </a:solidFill>
            </a:endParaRPr>
          </a:p>
          <a:p>
            <a:pPr indent="457200" lvl="0" marL="0" rtl="0" algn="l">
              <a:spcBef>
                <a:spcPts val="1200"/>
              </a:spcBef>
              <a:spcAft>
                <a:spcPts val="0"/>
              </a:spcAft>
              <a:buNone/>
            </a:pPr>
            <a:r>
              <a:rPr lang="fr">
                <a:solidFill>
                  <a:schemeClr val="dk1"/>
                </a:solidFill>
              </a:rPr>
              <a:t>3. Conclusion</a:t>
            </a:r>
            <a:endParaRPr>
              <a:solidFill>
                <a:schemeClr val="dk1"/>
              </a:solidFill>
            </a:endParaRPr>
          </a:p>
          <a:p>
            <a:pPr indent="457200" lvl="0" marL="0" rtl="0" algn="l">
              <a:spcBef>
                <a:spcPts val="1200"/>
              </a:spcBef>
              <a:spcAft>
                <a:spcPts val="0"/>
              </a:spcAft>
              <a:buNone/>
            </a:pPr>
            <a:r>
              <a:t/>
            </a:r>
            <a:endParaRPr>
              <a:solidFill>
                <a:schemeClr val="dk1"/>
              </a:solidFill>
            </a:endParaRPr>
          </a:p>
          <a:p>
            <a:pPr indent="457200" lvl="0" marL="0" rtl="0" algn="l">
              <a:spcBef>
                <a:spcPts val="1200"/>
              </a:spcBef>
              <a:spcAft>
                <a:spcPts val="1200"/>
              </a:spcAft>
              <a:buNone/>
            </a:pPr>
            <a:r>
              <a:rPr lang="fr">
                <a:solidFill>
                  <a:schemeClr val="dk1"/>
                </a:solidFill>
              </a:rPr>
              <a:t>4. Sources</a:t>
            </a:r>
            <a:endParaRPr>
              <a:solidFill>
                <a:schemeClr val="dk1"/>
              </a:solidFill>
            </a:endParaRPr>
          </a:p>
        </p:txBody>
      </p:sp>
      <p:sp>
        <p:nvSpPr>
          <p:cNvPr id="65" name="Google Shape;65;p14"/>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Sommaire </a:t>
            </a:r>
            <a:endParaRPr/>
          </a:p>
        </p:txBody>
      </p:sp>
      <p:grpSp>
        <p:nvGrpSpPr>
          <p:cNvPr id="67" name="Google Shape;67;p14"/>
          <p:cNvGrpSpPr/>
          <p:nvPr/>
        </p:nvGrpSpPr>
        <p:grpSpPr>
          <a:xfrm>
            <a:off x="8137500" y="1975"/>
            <a:ext cx="1006500" cy="976800"/>
            <a:chOff x="8137500" y="1975"/>
            <a:chExt cx="1006500" cy="976800"/>
          </a:xfrm>
        </p:grpSpPr>
        <p:sp>
          <p:nvSpPr>
            <p:cNvPr id="68" name="Google Shape;68;p14"/>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14"/>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sp>
        <p:nvSpPr>
          <p:cNvPr id="70" name="Google Shape;70;p14"/>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2"/>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2"/>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32"/>
          <p:cNvGrpSpPr/>
          <p:nvPr/>
        </p:nvGrpSpPr>
        <p:grpSpPr>
          <a:xfrm>
            <a:off x="8137500" y="1975"/>
            <a:ext cx="1006500" cy="976800"/>
            <a:chOff x="8137500" y="1975"/>
            <a:chExt cx="1006500" cy="976800"/>
          </a:xfrm>
        </p:grpSpPr>
        <p:sp>
          <p:nvSpPr>
            <p:cNvPr id="334" name="Google Shape;334;p32"/>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2"/>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sp>
        <p:nvSpPr>
          <p:cNvPr id="336" name="Google Shape;336;p32"/>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Etape 5 - </a:t>
            </a:r>
            <a:r>
              <a:rPr lang="fr"/>
              <a:t>Clôturer (5 min)</a:t>
            </a:r>
            <a:r>
              <a:rPr lang="fr"/>
              <a:t> </a:t>
            </a:r>
            <a:endParaRPr/>
          </a:p>
        </p:txBody>
      </p:sp>
      <p:pic>
        <p:nvPicPr>
          <p:cNvPr id="337" name="Google Shape;337;p32"/>
          <p:cNvPicPr preferRelativeResize="0"/>
          <p:nvPr/>
        </p:nvPicPr>
        <p:blipFill>
          <a:blip r:embed="rId4">
            <a:alphaModFix/>
          </a:blip>
          <a:stretch>
            <a:fillRect/>
          </a:stretch>
        </p:blipFill>
        <p:spPr>
          <a:xfrm>
            <a:off x="6792624" y="1955485"/>
            <a:ext cx="2132626" cy="2132624"/>
          </a:xfrm>
          <a:prstGeom prst="rect">
            <a:avLst/>
          </a:prstGeom>
          <a:noFill/>
          <a:ln>
            <a:noFill/>
          </a:ln>
        </p:spPr>
      </p:pic>
      <p:pic>
        <p:nvPicPr>
          <p:cNvPr id="338" name="Google Shape;338;p32"/>
          <p:cNvPicPr preferRelativeResize="0"/>
          <p:nvPr/>
        </p:nvPicPr>
        <p:blipFill>
          <a:blip r:embed="rId5">
            <a:alphaModFix/>
          </a:blip>
          <a:stretch>
            <a:fillRect/>
          </a:stretch>
        </p:blipFill>
        <p:spPr>
          <a:xfrm>
            <a:off x="176500" y="1467025"/>
            <a:ext cx="1619425" cy="2397500"/>
          </a:xfrm>
          <a:prstGeom prst="rect">
            <a:avLst/>
          </a:prstGeom>
          <a:noFill/>
          <a:ln>
            <a:noFill/>
          </a:ln>
        </p:spPr>
      </p:pic>
      <p:cxnSp>
        <p:nvCxnSpPr>
          <p:cNvPr id="339" name="Google Shape;339;p32"/>
          <p:cNvCxnSpPr/>
          <p:nvPr/>
        </p:nvCxnSpPr>
        <p:spPr>
          <a:xfrm>
            <a:off x="1905600" y="3010550"/>
            <a:ext cx="1080600" cy="7500"/>
          </a:xfrm>
          <a:prstGeom prst="straightConnector1">
            <a:avLst/>
          </a:prstGeom>
          <a:noFill/>
          <a:ln cap="flat" cmpd="sng" w="76200">
            <a:solidFill>
              <a:schemeClr val="dk1"/>
            </a:solidFill>
            <a:prstDash val="solid"/>
            <a:round/>
            <a:headEnd len="med" w="med" type="none"/>
            <a:tailEnd len="med" w="med" type="triangle"/>
          </a:ln>
        </p:spPr>
      </p:cxnSp>
      <p:pic>
        <p:nvPicPr>
          <p:cNvPr id="340" name="Google Shape;340;p32"/>
          <p:cNvPicPr preferRelativeResize="0"/>
          <p:nvPr/>
        </p:nvPicPr>
        <p:blipFill>
          <a:blip r:embed="rId6">
            <a:alphaModFix/>
          </a:blip>
          <a:stretch>
            <a:fillRect/>
          </a:stretch>
        </p:blipFill>
        <p:spPr>
          <a:xfrm>
            <a:off x="3070224" y="1620489"/>
            <a:ext cx="2250125" cy="2487700"/>
          </a:xfrm>
          <a:prstGeom prst="rect">
            <a:avLst/>
          </a:prstGeom>
          <a:noFill/>
          <a:ln>
            <a:noFill/>
          </a:ln>
        </p:spPr>
      </p:pic>
      <p:cxnSp>
        <p:nvCxnSpPr>
          <p:cNvPr id="341" name="Google Shape;341;p32"/>
          <p:cNvCxnSpPr/>
          <p:nvPr/>
        </p:nvCxnSpPr>
        <p:spPr>
          <a:xfrm>
            <a:off x="5404375" y="3018050"/>
            <a:ext cx="1080600" cy="7500"/>
          </a:xfrm>
          <a:prstGeom prst="straightConnector1">
            <a:avLst/>
          </a:prstGeom>
          <a:noFill/>
          <a:ln cap="flat" cmpd="sng" w="76200">
            <a:solidFill>
              <a:schemeClr val="dk1"/>
            </a:solidFill>
            <a:prstDash val="solid"/>
            <a:round/>
            <a:headEnd len="med" w="med" type="none"/>
            <a:tailEnd len="med" w="med" type="triangle"/>
          </a:ln>
        </p:spPr>
      </p:cxnSp>
      <p:sp>
        <p:nvSpPr>
          <p:cNvPr id="342" name="Google Shape;342;p32"/>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3"/>
          <p:cNvSpPr/>
          <p:nvPr/>
        </p:nvSpPr>
        <p:spPr>
          <a:xfrm>
            <a:off x="0" y="1975"/>
            <a:ext cx="9144000" cy="4747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txBox="1"/>
          <p:nvPr>
            <p:ph type="ctrTitle"/>
          </p:nvPr>
        </p:nvSpPr>
        <p:spPr>
          <a:xfrm>
            <a:off x="311708" y="2873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fr"/>
              <a:t>3. Conclusion</a:t>
            </a:r>
            <a:endParaRPr/>
          </a:p>
        </p:txBody>
      </p:sp>
      <p:sp>
        <p:nvSpPr>
          <p:cNvPr id="350" name="Google Shape;350;p33"/>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a:t>
            </a:r>
            <a:r>
              <a:rPr lang="fr">
                <a:solidFill>
                  <a:schemeClr val="lt1"/>
                </a:solidFill>
              </a:rPr>
              <a:t>22</a:t>
            </a:r>
            <a:endParaRPr>
              <a:solidFill>
                <a:schemeClr val="lt1"/>
              </a:solidFill>
            </a:endParaRPr>
          </a:p>
        </p:txBody>
      </p:sp>
      <p:grpSp>
        <p:nvGrpSpPr>
          <p:cNvPr id="351" name="Google Shape;351;p33"/>
          <p:cNvGrpSpPr/>
          <p:nvPr/>
        </p:nvGrpSpPr>
        <p:grpSpPr>
          <a:xfrm>
            <a:off x="4068750" y="3037800"/>
            <a:ext cx="1006500" cy="976800"/>
            <a:chOff x="8137500" y="1975"/>
            <a:chExt cx="1006500" cy="976800"/>
          </a:xfrm>
        </p:grpSpPr>
        <p:sp>
          <p:nvSpPr>
            <p:cNvPr id="352" name="Google Shape;352;p33"/>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33"/>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sp>
        <p:nvSpPr>
          <p:cNvPr id="354" name="Google Shape;354;p33"/>
          <p:cNvSpPr txBox="1"/>
          <p:nvPr/>
        </p:nvSpPr>
        <p:spPr>
          <a:xfrm>
            <a:off x="3322975" y="4745100"/>
            <a:ext cx="27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a:solidFill>
                  <a:schemeClr val="lt1"/>
                </a:solidFill>
              </a:rPr>
              <a:t>Merci de nous avoir écouté !</a:t>
            </a:r>
            <a:endParaRPr b="1">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4"/>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sp>
        <p:nvSpPr>
          <p:cNvPr id="361" name="Google Shape;361;p34"/>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txBox="1"/>
          <p:nvPr>
            <p:ph idx="4294967295"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Sources </a:t>
            </a:r>
            <a:endParaRPr/>
          </a:p>
        </p:txBody>
      </p:sp>
      <p:grpSp>
        <p:nvGrpSpPr>
          <p:cNvPr id="363" name="Google Shape;363;p34"/>
          <p:cNvGrpSpPr/>
          <p:nvPr/>
        </p:nvGrpSpPr>
        <p:grpSpPr>
          <a:xfrm>
            <a:off x="8137500" y="1975"/>
            <a:ext cx="1006500" cy="976800"/>
            <a:chOff x="8137500" y="1975"/>
            <a:chExt cx="1006500" cy="976800"/>
          </a:xfrm>
        </p:grpSpPr>
        <p:sp>
          <p:nvSpPr>
            <p:cNvPr id="364" name="Google Shape;364;p34"/>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5" name="Google Shape;365;p34"/>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sp>
        <p:nvSpPr>
          <p:cNvPr id="366" name="Google Shape;366;p34"/>
          <p:cNvSpPr txBox="1"/>
          <p:nvPr/>
        </p:nvSpPr>
        <p:spPr>
          <a:xfrm>
            <a:off x="954100" y="1295250"/>
            <a:ext cx="72822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t>Google image : </a:t>
            </a:r>
            <a:r>
              <a:rPr lang="fr" sz="1100" u="sng">
                <a:solidFill>
                  <a:schemeClr val="hlink"/>
                </a:solidFill>
                <a:hlinkClick r:id="rId4"/>
              </a:rPr>
              <a:t>https://images.google.com/</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Pixabay : </a:t>
            </a:r>
            <a:r>
              <a:rPr lang="fr" sz="1100" u="sng">
                <a:solidFill>
                  <a:schemeClr val="hlink"/>
                </a:solidFill>
                <a:hlinkClick r:id="rId5"/>
              </a:rPr>
              <a:t>https://pixabay.com/</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Speed boat : </a:t>
            </a:r>
            <a:r>
              <a:rPr lang="fr" sz="1100" u="sng">
                <a:solidFill>
                  <a:schemeClr val="hlink"/>
                </a:solidFill>
                <a:hlinkClick r:id="rId6"/>
              </a:rPr>
              <a:t>https://coach-agile.com/speed-boat/</a:t>
            </a:r>
            <a:endParaRPr/>
          </a:p>
          <a:p>
            <a:pPr indent="0" lvl="0" marL="0" rtl="0" algn="l">
              <a:spcBef>
                <a:spcPts val="0"/>
              </a:spcBef>
              <a:spcAft>
                <a:spcPts val="0"/>
              </a:spcAft>
              <a:buNone/>
            </a:pPr>
            <a:r>
              <a:rPr lang="fr"/>
              <a:t>		   </a:t>
            </a:r>
            <a:r>
              <a:rPr lang="fr" sz="1100" u="sng">
                <a:solidFill>
                  <a:schemeClr val="hlink"/>
                </a:solidFill>
                <a:hlinkClick r:id="rId7"/>
              </a:rPr>
              <a:t>https://www.nutcache.com/fr/blog/speed-boat-agile-un-outil-efficace-de-retrospective-agile/</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Scrum retrospective : </a:t>
            </a:r>
            <a:r>
              <a:rPr lang="fr" sz="1100" u="sng">
                <a:solidFill>
                  <a:schemeClr val="hlink"/>
                </a:solidFill>
                <a:hlinkClick r:id="rId8"/>
              </a:rPr>
              <a:t>https://blog.hubvisory.com/blog/scrum-retrospective-sprint-la-methode-en-5-etapes/</a:t>
            </a:r>
            <a:endParaRPr/>
          </a:p>
          <a:p>
            <a:pPr indent="0" lvl="0" marL="0" rtl="0" algn="l">
              <a:spcBef>
                <a:spcPts val="0"/>
              </a:spcBef>
              <a:spcAft>
                <a:spcPts val="0"/>
              </a:spcAft>
              <a:buNone/>
            </a:pPr>
            <a:r>
              <a:rPr lang="fr"/>
              <a:t>			        </a:t>
            </a:r>
            <a:r>
              <a:rPr lang="fr" sz="1100" u="sng">
                <a:solidFill>
                  <a:schemeClr val="hlink"/>
                </a:solidFill>
                <a:hlinkClick r:id="rId9"/>
              </a:rPr>
              <a:t>https://asana.com/fr/resources/sprint-retrospective</a:t>
            </a:r>
            <a:endParaRPr/>
          </a:p>
          <a:p>
            <a:pPr indent="0" lvl="0" marL="0" rtl="0" algn="l">
              <a:spcBef>
                <a:spcPts val="0"/>
              </a:spcBef>
              <a:spcAft>
                <a:spcPts val="0"/>
              </a:spcAft>
              <a:buNone/>
            </a:pPr>
            <a:r>
              <a:rPr lang="fr"/>
              <a:t>			        </a:t>
            </a:r>
            <a:r>
              <a:rPr lang="fr" sz="1100" u="sng">
                <a:solidFill>
                  <a:schemeClr val="hlink"/>
                </a:solidFill>
                <a:hlinkClick r:id="rId10"/>
              </a:rPr>
              <a:t>https://elearn.univ-pau.fr/course/view.php?id=19012</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SMART : </a:t>
            </a:r>
            <a:r>
              <a:rPr lang="fr" sz="1100" u="sng">
                <a:solidFill>
                  <a:schemeClr val="hlink"/>
                </a:solidFill>
                <a:hlinkClick r:id="rId11"/>
              </a:rPr>
              <a:t>https://www.berejeb.com/2013/12/bien-definir-en-agile-des-taches-s-m-a-r-t/</a:t>
            </a:r>
            <a:endParaRPr/>
          </a:p>
          <a:p>
            <a:pPr indent="0" lvl="0" marL="0" rtl="0" algn="l">
              <a:spcBef>
                <a:spcPts val="0"/>
              </a:spcBef>
              <a:spcAft>
                <a:spcPts val="0"/>
              </a:spcAft>
              <a:buNone/>
            </a:pPr>
            <a:r>
              <a:rPr lang="fr"/>
              <a:t>	      </a:t>
            </a:r>
            <a:r>
              <a:rPr lang="fr" sz="1100" u="sng">
                <a:solidFill>
                  <a:schemeClr val="hlink"/>
                </a:solidFill>
                <a:hlinkClick r:id="rId12"/>
              </a:rPr>
              <a:t>https://www.neatro.io/objectifs-smart-retrospective/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p:nvPr/>
        </p:nvSpPr>
        <p:spPr>
          <a:xfrm>
            <a:off x="0" y="1975"/>
            <a:ext cx="9144000" cy="4747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txBox="1"/>
          <p:nvPr>
            <p:ph type="ctrTitle"/>
          </p:nvPr>
        </p:nvSpPr>
        <p:spPr>
          <a:xfrm>
            <a:off x="311708" y="287375"/>
            <a:ext cx="8520600" cy="2052600"/>
          </a:xfrm>
          <a:prstGeom prst="rect">
            <a:avLst/>
          </a:prstGeom>
        </p:spPr>
        <p:txBody>
          <a:bodyPr anchorCtr="0" anchor="b" bIns="91425" lIns="91425" spcFirstLastPara="1" rIns="91425" wrap="square" tIns="91425">
            <a:normAutofit/>
          </a:bodyPr>
          <a:lstStyle/>
          <a:p>
            <a:pPr indent="-558800" lvl="0" marL="457200" rtl="0" algn="ctr">
              <a:spcBef>
                <a:spcPts val="0"/>
              </a:spcBef>
              <a:spcAft>
                <a:spcPts val="0"/>
              </a:spcAft>
              <a:buSzPts val="5200"/>
              <a:buAutoNum type="arabicPeriod"/>
            </a:pPr>
            <a:r>
              <a:rPr lang="fr"/>
              <a:t>Introduction</a:t>
            </a:r>
            <a:endParaRPr/>
          </a:p>
        </p:txBody>
      </p:sp>
      <p:sp>
        <p:nvSpPr>
          <p:cNvPr id="78" name="Google Shape;78;p15"/>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grpSp>
        <p:nvGrpSpPr>
          <p:cNvPr id="79" name="Google Shape;79;p15"/>
          <p:cNvGrpSpPr/>
          <p:nvPr/>
        </p:nvGrpSpPr>
        <p:grpSpPr>
          <a:xfrm>
            <a:off x="4068750" y="3037800"/>
            <a:ext cx="1006500" cy="976800"/>
            <a:chOff x="8137500" y="1975"/>
            <a:chExt cx="1006500" cy="976800"/>
          </a:xfrm>
        </p:grpSpPr>
        <p:sp>
          <p:nvSpPr>
            <p:cNvPr id="80" name="Google Shape;80;p15"/>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15"/>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 name="Google Shape;87;p16"/>
          <p:cNvGrpSpPr/>
          <p:nvPr/>
        </p:nvGrpSpPr>
        <p:grpSpPr>
          <a:xfrm>
            <a:off x="314263" y="1634325"/>
            <a:ext cx="2161500" cy="2278800"/>
            <a:chOff x="824938" y="1980375"/>
            <a:chExt cx="2161500" cy="2278800"/>
          </a:xfrm>
        </p:grpSpPr>
        <p:pic>
          <p:nvPicPr>
            <p:cNvPr id="88" name="Google Shape;88;p16"/>
            <p:cNvPicPr preferRelativeResize="0"/>
            <p:nvPr/>
          </p:nvPicPr>
          <p:blipFill rotWithShape="1">
            <a:blip r:embed="rId3">
              <a:alphaModFix/>
            </a:blip>
            <a:srcRect b="36491" l="24521" r="26396" t="17215"/>
            <a:stretch/>
          </p:blipFill>
          <p:spPr>
            <a:xfrm>
              <a:off x="1028700" y="1980375"/>
              <a:ext cx="1753976" cy="1768775"/>
            </a:xfrm>
            <a:prstGeom prst="rect">
              <a:avLst/>
            </a:prstGeom>
            <a:noFill/>
            <a:ln>
              <a:noFill/>
            </a:ln>
          </p:spPr>
        </p:pic>
        <p:sp>
          <p:nvSpPr>
            <p:cNvPr id="89" name="Google Shape;89;p16"/>
            <p:cNvSpPr txBox="1"/>
            <p:nvPr/>
          </p:nvSpPr>
          <p:spPr>
            <a:xfrm>
              <a:off x="824938" y="3643575"/>
              <a:ext cx="2161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t>Durée maximale</a:t>
              </a:r>
              <a:endParaRPr/>
            </a:p>
            <a:p>
              <a:pPr indent="0" lvl="0" marL="0" rtl="0" algn="ctr">
                <a:spcBef>
                  <a:spcPts val="0"/>
                </a:spcBef>
                <a:spcAft>
                  <a:spcPts val="0"/>
                </a:spcAft>
                <a:buNone/>
              </a:pPr>
              <a:r>
                <a:rPr lang="fr"/>
                <a:t>1h30 - 2h</a:t>
              </a:r>
              <a:endParaRPr/>
            </a:p>
          </p:txBody>
        </p:sp>
      </p:grpSp>
      <p:grpSp>
        <p:nvGrpSpPr>
          <p:cNvPr id="90" name="Google Shape;90;p16"/>
          <p:cNvGrpSpPr/>
          <p:nvPr/>
        </p:nvGrpSpPr>
        <p:grpSpPr>
          <a:xfrm>
            <a:off x="2899750" y="1802625"/>
            <a:ext cx="3000000" cy="1942200"/>
            <a:chOff x="3072000" y="2127575"/>
            <a:chExt cx="3000000" cy="1942200"/>
          </a:xfrm>
        </p:grpSpPr>
        <p:grpSp>
          <p:nvGrpSpPr>
            <p:cNvPr id="91" name="Google Shape;91;p16"/>
            <p:cNvGrpSpPr/>
            <p:nvPr/>
          </p:nvGrpSpPr>
          <p:grpSpPr>
            <a:xfrm>
              <a:off x="3440850" y="2127575"/>
              <a:ext cx="2262300" cy="1542000"/>
              <a:chOff x="3387825" y="2127575"/>
              <a:chExt cx="2262300" cy="1542000"/>
            </a:xfrm>
          </p:grpSpPr>
          <p:sp>
            <p:nvSpPr>
              <p:cNvPr id="92" name="Google Shape;92;p16"/>
              <p:cNvSpPr/>
              <p:nvPr/>
            </p:nvSpPr>
            <p:spPr>
              <a:xfrm>
                <a:off x="3554550" y="2571750"/>
                <a:ext cx="686400" cy="675300"/>
              </a:xfrm>
              <a:prstGeom prst="ellipse">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3" name="Google Shape;93;p16"/>
              <p:cNvCxnSpPr/>
              <p:nvPr/>
            </p:nvCxnSpPr>
            <p:spPr>
              <a:xfrm>
                <a:off x="4241100" y="2836200"/>
                <a:ext cx="157500" cy="157500"/>
              </a:xfrm>
              <a:prstGeom prst="straightConnector1">
                <a:avLst/>
              </a:prstGeom>
              <a:noFill/>
              <a:ln cap="flat" cmpd="sng" w="19050">
                <a:solidFill>
                  <a:schemeClr val="dk2"/>
                </a:solidFill>
                <a:prstDash val="solid"/>
                <a:round/>
                <a:headEnd len="med" w="med" type="none"/>
                <a:tailEnd len="med" w="med" type="none"/>
              </a:ln>
            </p:spPr>
          </p:cxnSp>
          <p:cxnSp>
            <p:nvCxnSpPr>
              <p:cNvPr id="94" name="Google Shape;94;p16"/>
              <p:cNvCxnSpPr/>
              <p:nvPr/>
            </p:nvCxnSpPr>
            <p:spPr>
              <a:xfrm flipH="1">
                <a:off x="4049700" y="2824950"/>
                <a:ext cx="191400" cy="168900"/>
              </a:xfrm>
              <a:prstGeom prst="straightConnector1">
                <a:avLst/>
              </a:prstGeom>
              <a:noFill/>
              <a:ln cap="flat" cmpd="sng" w="19050">
                <a:solidFill>
                  <a:schemeClr val="dk2"/>
                </a:solidFill>
                <a:prstDash val="solid"/>
                <a:round/>
                <a:headEnd len="med" w="med" type="none"/>
                <a:tailEnd len="med" w="med" type="none"/>
              </a:ln>
            </p:spPr>
          </p:cxnSp>
          <p:sp>
            <p:nvSpPr>
              <p:cNvPr id="95" name="Google Shape;95;p16"/>
              <p:cNvSpPr txBox="1"/>
              <p:nvPr/>
            </p:nvSpPr>
            <p:spPr>
              <a:xfrm>
                <a:off x="4398750" y="2668650"/>
                <a:ext cx="1190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t>pour étape allant de 1 à 5</a:t>
                </a:r>
                <a:endParaRPr sz="1000"/>
              </a:p>
            </p:txBody>
          </p:sp>
          <p:sp>
            <p:nvSpPr>
              <p:cNvPr id="96" name="Google Shape;96;p16"/>
              <p:cNvSpPr/>
              <p:nvPr/>
            </p:nvSpPr>
            <p:spPr>
              <a:xfrm>
                <a:off x="3387825" y="2127575"/>
                <a:ext cx="2262300" cy="154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16"/>
            <p:cNvSpPr txBox="1"/>
            <p:nvPr/>
          </p:nvSpPr>
          <p:spPr>
            <a:xfrm>
              <a:off x="3072000" y="36695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dk1"/>
                  </a:solidFill>
                </a:rPr>
                <a:t>Rétro en 5 étapes bien définies</a:t>
              </a:r>
              <a:endParaRPr>
                <a:solidFill>
                  <a:schemeClr val="dk1"/>
                </a:solidFill>
              </a:endParaRPr>
            </a:p>
          </p:txBody>
        </p:sp>
      </p:grpSp>
      <p:grpSp>
        <p:nvGrpSpPr>
          <p:cNvPr id="98" name="Google Shape;98;p16"/>
          <p:cNvGrpSpPr/>
          <p:nvPr/>
        </p:nvGrpSpPr>
        <p:grpSpPr>
          <a:xfrm>
            <a:off x="5829725" y="1888300"/>
            <a:ext cx="3000000" cy="1770850"/>
            <a:chOff x="5900700" y="2208825"/>
            <a:chExt cx="3000000" cy="1770850"/>
          </a:xfrm>
        </p:grpSpPr>
        <p:pic>
          <p:nvPicPr>
            <p:cNvPr id="99" name="Google Shape;99;p16"/>
            <p:cNvPicPr preferRelativeResize="0"/>
            <p:nvPr/>
          </p:nvPicPr>
          <p:blipFill rotWithShape="1">
            <a:blip r:embed="rId4">
              <a:alphaModFix/>
            </a:blip>
            <a:srcRect b="9584" l="0" r="0" t="0"/>
            <a:stretch/>
          </p:blipFill>
          <p:spPr>
            <a:xfrm>
              <a:off x="6372175" y="2208825"/>
              <a:ext cx="2057049" cy="1370649"/>
            </a:xfrm>
            <a:prstGeom prst="rect">
              <a:avLst/>
            </a:prstGeom>
            <a:noFill/>
            <a:ln>
              <a:noFill/>
            </a:ln>
          </p:spPr>
        </p:pic>
        <p:sp>
          <p:nvSpPr>
            <p:cNvPr id="100" name="Google Shape;100;p16"/>
            <p:cNvSpPr txBox="1"/>
            <p:nvPr/>
          </p:nvSpPr>
          <p:spPr>
            <a:xfrm>
              <a:off x="5900700" y="35794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solidFill>
                    <a:schemeClr val="dk1"/>
                  </a:solidFill>
                </a:rPr>
                <a:t>Rétro ludique !</a:t>
              </a:r>
              <a:endParaRPr>
                <a:solidFill>
                  <a:schemeClr val="dk1"/>
                </a:solidFill>
              </a:endParaRPr>
            </a:p>
          </p:txBody>
        </p:sp>
      </p:grpSp>
      <p:sp>
        <p:nvSpPr>
          <p:cNvPr id="101" name="Google Shape;101;p16"/>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sp>
        <p:nvSpPr>
          <p:cNvPr id="102" name="Google Shape;102;p16"/>
          <p:cNvSpPr/>
          <p:nvPr/>
        </p:nvSpPr>
        <p:spPr>
          <a:xfrm>
            <a:off x="0" y="0"/>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txBox="1"/>
          <p:nvPr>
            <p:ph type="title"/>
          </p:nvPr>
        </p:nvSpPr>
        <p:spPr>
          <a:xfrm>
            <a:off x="311700" y="2144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fr"/>
              <a:t>Un exemple de rétrospective chez Sport Track !</a:t>
            </a:r>
            <a:endParaRPr/>
          </a:p>
          <a:p>
            <a:pPr indent="0" lvl="0" marL="0" rtl="0" algn="l">
              <a:spcBef>
                <a:spcPts val="0"/>
              </a:spcBef>
              <a:spcAft>
                <a:spcPts val="0"/>
              </a:spcAft>
              <a:buNone/>
            </a:pPr>
            <a:r>
              <a:t/>
            </a:r>
            <a:endParaRPr/>
          </a:p>
        </p:txBody>
      </p:sp>
      <p:grpSp>
        <p:nvGrpSpPr>
          <p:cNvPr id="104" name="Google Shape;104;p16"/>
          <p:cNvGrpSpPr/>
          <p:nvPr/>
        </p:nvGrpSpPr>
        <p:grpSpPr>
          <a:xfrm>
            <a:off x="8137500" y="0"/>
            <a:ext cx="1006500" cy="976800"/>
            <a:chOff x="8137500" y="1975"/>
            <a:chExt cx="1006500" cy="976800"/>
          </a:xfrm>
        </p:grpSpPr>
        <p:sp>
          <p:nvSpPr>
            <p:cNvPr id="105" name="Google Shape;105;p16"/>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6"/>
            <p:cNvPicPr preferRelativeResize="0"/>
            <p:nvPr/>
          </p:nvPicPr>
          <p:blipFill rotWithShape="1">
            <a:blip r:embed="rId5">
              <a:alphaModFix/>
            </a:blip>
            <a:srcRect b="0" l="89" r="89" t="0"/>
            <a:stretch/>
          </p:blipFill>
          <p:spPr>
            <a:xfrm>
              <a:off x="8356822" y="268972"/>
              <a:ext cx="567850" cy="44280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p:nvPr/>
        </p:nvSpPr>
        <p:spPr>
          <a:xfrm>
            <a:off x="0" y="1975"/>
            <a:ext cx="9144000" cy="4747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7"/>
          <p:cNvSpPr txBox="1"/>
          <p:nvPr>
            <p:ph type="ctrTitle"/>
          </p:nvPr>
        </p:nvSpPr>
        <p:spPr>
          <a:xfrm>
            <a:off x="311708" y="287375"/>
            <a:ext cx="8520600" cy="2052600"/>
          </a:xfrm>
          <a:prstGeom prst="rect">
            <a:avLst/>
          </a:prstGeom>
        </p:spPr>
        <p:txBody>
          <a:bodyPr anchorCtr="0" anchor="b" bIns="91425" lIns="91425" spcFirstLastPara="1" rIns="91425" wrap="square" tIns="91425">
            <a:normAutofit/>
          </a:bodyPr>
          <a:lstStyle/>
          <a:p>
            <a:pPr indent="0" lvl="0" marL="457200" rtl="0" algn="ctr">
              <a:spcBef>
                <a:spcPts val="0"/>
              </a:spcBef>
              <a:spcAft>
                <a:spcPts val="0"/>
              </a:spcAft>
              <a:buNone/>
            </a:pPr>
            <a:r>
              <a:rPr lang="fr"/>
              <a:t>2. Notre vision de la Rétrospective</a:t>
            </a:r>
            <a:endParaRPr/>
          </a:p>
        </p:txBody>
      </p:sp>
      <p:sp>
        <p:nvSpPr>
          <p:cNvPr id="114" name="Google Shape;114;p17"/>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a:t>
            </a:r>
            <a:r>
              <a:rPr lang="fr">
                <a:solidFill>
                  <a:schemeClr val="lt1"/>
                </a:solidFill>
              </a:rPr>
              <a:t>22</a:t>
            </a:r>
            <a:endParaRPr>
              <a:solidFill>
                <a:schemeClr val="lt1"/>
              </a:solidFill>
            </a:endParaRPr>
          </a:p>
        </p:txBody>
      </p:sp>
      <p:grpSp>
        <p:nvGrpSpPr>
          <p:cNvPr id="115" name="Google Shape;115;p17"/>
          <p:cNvGrpSpPr/>
          <p:nvPr/>
        </p:nvGrpSpPr>
        <p:grpSpPr>
          <a:xfrm>
            <a:off x="4068750" y="3037800"/>
            <a:ext cx="1006500" cy="976800"/>
            <a:chOff x="8137500" y="1975"/>
            <a:chExt cx="1006500" cy="976800"/>
          </a:xfrm>
        </p:grpSpPr>
        <p:sp>
          <p:nvSpPr>
            <p:cNvPr id="116" name="Google Shape;116;p17"/>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7"/>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18"/>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ph type="title"/>
          </p:nvPr>
        </p:nvSpPr>
        <p:spPr>
          <a:xfrm>
            <a:off x="311700" y="204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Thème </a:t>
            </a:r>
            <a:r>
              <a:rPr lang="fr"/>
              <a:t>sélectionné</a:t>
            </a:r>
            <a:r>
              <a:rPr lang="fr"/>
              <a:t> pour notre rétro</a:t>
            </a:r>
            <a:endParaRPr/>
          </a:p>
        </p:txBody>
      </p:sp>
      <p:pic>
        <p:nvPicPr>
          <p:cNvPr id="125" name="Google Shape;125;p18"/>
          <p:cNvPicPr preferRelativeResize="0"/>
          <p:nvPr/>
        </p:nvPicPr>
        <p:blipFill>
          <a:blip r:embed="rId3">
            <a:alphaModFix/>
          </a:blip>
          <a:stretch>
            <a:fillRect/>
          </a:stretch>
        </p:blipFill>
        <p:spPr>
          <a:xfrm>
            <a:off x="780798" y="1807438"/>
            <a:ext cx="2371900" cy="1849575"/>
          </a:xfrm>
          <a:prstGeom prst="rect">
            <a:avLst/>
          </a:prstGeom>
          <a:noFill/>
          <a:ln>
            <a:noFill/>
          </a:ln>
        </p:spPr>
      </p:pic>
      <p:pic>
        <p:nvPicPr>
          <p:cNvPr id="126" name="Google Shape;126;p18"/>
          <p:cNvPicPr preferRelativeResize="0"/>
          <p:nvPr/>
        </p:nvPicPr>
        <p:blipFill>
          <a:blip r:embed="rId4">
            <a:alphaModFix/>
          </a:blip>
          <a:stretch>
            <a:fillRect/>
          </a:stretch>
        </p:blipFill>
        <p:spPr>
          <a:xfrm>
            <a:off x="4962873" y="1017725"/>
            <a:ext cx="3429000" cy="3429000"/>
          </a:xfrm>
          <a:prstGeom prst="rect">
            <a:avLst/>
          </a:prstGeom>
          <a:noFill/>
          <a:ln>
            <a:noFill/>
          </a:ln>
        </p:spPr>
      </p:pic>
      <p:cxnSp>
        <p:nvCxnSpPr>
          <p:cNvPr id="127" name="Google Shape;127;p18"/>
          <p:cNvCxnSpPr/>
          <p:nvPr/>
        </p:nvCxnSpPr>
        <p:spPr>
          <a:xfrm>
            <a:off x="3544950" y="2775275"/>
            <a:ext cx="1080600" cy="7500"/>
          </a:xfrm>
          <a:prstGeom prst="straightConnector1">
            <a:avLst/>
          </a:prstGeom>
          <a:noFill/>
          <a:ln cap="flat" cmpd="sng" w="76200">
            <a:solidFill>
              <a:schemeClr val="dk1"/>
            </a:solidFill>
            <a:prstDash val="solid"/>
            <a:round/>
            <a:headEnd len="med" w="med" type="none"/>
            <a:tailEnd len="med" w="med" type="triangle"/>
          </a:ln>
        </p:spPr>
      </p:cxnSp>
      <p:sp>
        <p:nvSpPr>
          <p:cNvPr id="128" name="Google Shape;128;p18"/>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grpSp>
        <p:nvGrpSpPr>
          <p:cNvPr id="129" name="Google Shape;129;p18"/>
          <p:cNvGrpSpPr/>
          <p:nvPr/>
        </p:nvGrpSpPr>
        <p:grpSpPr>
          <a:xfrm>
            <a:off x="8137500" y="1975"/>
            <a:ext cx="1006500" cy="976800"/>
            <a:chOff x="8137500" y="1975"/>
            <a:chExt cx="1006500" cy="976800"/>
          </a:xfrm>
        </p:grpSpPr>
        <p:sp>
          <p:nvSpPr>
            <p:cNvPr id="130" name="Google Shape;130;p18"/>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1" name="Google Shape;131;p18"/>
            <p:cNvPicPr preferRelativeResize="0"/>
            <p:nvPr/>
          </p:nvPicPr>
          <p:blipFill rotWithShape="1">
            <a:blip r:embed="rId5">
              <a:alphaModFix/>
            </a:blip>
            <a:srcRect b="0" l="89" r="89" t="0"/>
            <a:stretch/>
          </p:blipFill>
          <p:spPr>
            <a:xfrm>
              <a:off x="8356822" y="268972"/>
              <a:ext cx="567850" cy="4428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9"/>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9"/>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S’assurer de l’écoute de chacun</a:t>
            </a:r>
            <a:endParaRPr/>
          </a:p>
        </p:txBody>
      </p:sp>
      <p:pic>
        <p:nvPicPr>
          <p:cNvPr id="139" name="Google Shape;139;p19"/>
          <p:cNvPicPr preferRelativeResize="0"/>
          <p:nvPr/>
        </p:nvPicPr>
        <p:blipFill>
          <a:blip r:embed="rId3">
            <a:alphaModFix/>
          </a:blip>
          <a:stretch>
            <a:fillRect/>
          </a:stretch>
        </p:blipFill>
        <p:spPr>
          <a:xfrm>
            <a:off x="329775" y="1527413"/>
            <a:ext cx="2656876" cy="2656876"/>
          </a:xfrm>
          <a:prstGeom prst="rect">
            <a:avLst/>
          </a:prstGeom>
          <a:noFill/>
          <a:ln>
            <a:noFill/>
          </a:ln>
        </p:spPr>
      </p:pic>
      <p:grpSp>
        <p:nvGrpSpPr>
          <p:cNvPr id="140" name="Google Shape;140;p19"/>
          <p:cNvGrpSpPr/>
          <p:nvPr/>
        </p:nvGrpSpPr>
        <p:grpSpPr>
          <a:xfrm>
            <a:off x="3386600" y="1729925"/>
            <a:ext cx="2677301" cy="2508463"/>
            <a:chOff x="3564275" y="1623838"/>
            <a:chExt cx="2677301" cy="2508463"/>
          </a:xfrm>
        </p:grpSpPr>
        <p:sp>
          <p:nvSpPr>
            <p:cNvPr id="141" name="Google Shape;141;p19"/>
            <p:cNvSpPr txBox="1"/>
            <p:nvPr/>
          </p:nvSpPr>
          <p:spPr>
            <a:xfrm>
              <a:off x="3910975" y="3732100"/>
              <a:ext cx="198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t>Bâton de parole</a:t>
              </a:r>
              <a:endParaRPr/>
            </a:p>
          </p:txBody>
        </p:sp>
        <p:pic>
          <p:nvPicPr>
            <p:cNvPr id="142" name="Google Shape;142;p19"/>
            <p:cNvPicPr preferRelativeResize="0"/>
            <p:nvPr/>
          </p:nvPicPr>
          <p:blipFill rotWithShape="1">
            <a:blip r:embed="rId4">
              <a:alphaModFix/>
            </a:blip>
            <a:srcRect b="9126" l="0" r="0" t="12126"/>
            <a:stretch/>
          </p:blipFill>
          <p:spPr>
            <a:xfrm>
              <a:off x="3564275" y="1623838"/>
              <a:ext cx="2677301" cy="2108250"/>
            </a:xfrm>
            <a:prstGeom prst="rect">
              <a:avLst/>
            </a:prstGeom>
            <a:noFill/>
            <a:ln>
              <a:noFill/>
            </a:ln>
          </p:spPr>
        </p:pic>
      </p:grpSp>
      <p:grpSp>
        <p:nvGrpSpPr>
          <p:cNvPr id="143" name="Google Shape;143;p19"/>
          <p:cNvGrpSpPr/>
          <p:nvPr/>
        </p:nvGrpSpPr>
        <p:grpSpPr>
          <a:xfrm>
            <a:off x="6463851" y="1473300"/>
            <a:ext cx="2350363" cy="2765100"/>
            <a:chOff x="6438376" y="1502788"/>
            <a:chExt cx="2350363" cy="2765100"/>
          </a:xfrm>
        </p:grpSpPr>
        <p:pic>
          <p:nvPicPr>
            <p:cNvPr id="144" name="Google Shape;144;p19"/>
            <p:cNvPicPr preferRelativeResize="0"/>
            <p:nvPr/>
          </p:nvPicPr>
          <p:blipFill>
            <a:blip r:embed="rId5">
              <a:alphaModFix/>
            </a:blip>
            <a:stretch>
              <a:fillRect/>
            </a:stretch>
          </p:blipFill>
          <p:spPr>
            <a:xfrm>
              <a:off x="6438376" y="1502788"/>
              <a:ext cx="2350363" cy="2350363"/>
            </a:xfrm>
            <a:prstGeom prst="rect">
              <a:avLst/>
            </a:prstGeom>
            <a:noFill/>
            <a:ln>
              <a:noFill/>
            </a:ln>
          </p:spPr>
        </p:pic>
        <p:sp>
          <p:nvSpPr>
            <p:cNvPr id="145" name="Google Shape;145;p19"/>
            <p:cNvSpPr txBox="1"/>
            <p:nvPr/>
          </p:nvSpPr>
          <p:spPr>
            <a:xfrm>
              <a:off x="6621613" y="3867688"/>
              <a:ext cx="1983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t>5min / personne</a:t>
              </a:r>
              <a:endParaRPr/>
            </a:p>
          </p:txBody>
        </p:sp>
      </p:grpSp>
      <p:sp>
        <p:nvSpPr>
          <p:cNvPr id="146" name="Google Shape;146;p19"/>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grpSp>
        <p:nvGrpSpPr>
          <p:cNvPr id="147" name="Google Shape;147;p19"/>
          <p:cNvGrpSpPr/>
          <p:nvPr/>
        </p:nvGrpSpPr>
        <p:grpSpPr>
          <a:xfrm>
            <a:off x="8137500" y="1975"/>
            <a:ext cx="1006500" cy="976800"/>
            <a:chOff x="8137500" y="1975"/>
            <a:chExt cx="1006500" cy="976800"/>
          </a:xfrm>
        </p:grpSpPr>
        <p:sp>
          <p:nvSpPr>
            <p:cNvPr id="148" name="Google Shape;148;p19"/>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19"/>
            <p:cNvPicPr preferRelativeResize="0"/>
            <p:nvPr/>
          </p:nvPicPr>
          <p:blipFill rotWithShape="1">
            <a:blip r:embed="rId6">
              <a:alphaModFix/>
            </a:blip>
            <a:srcRect b="0" l="89" r="89" t="0"/>
            <a:stretch/>
          </p:blipFill>
          <p:spPr>
            <a:xfrm>
              <a:off x="8356822" y="268972"/>
              <a:ext cx="567850" cy="4428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0"/>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0"/>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Etape 1 - Accueillir </a:t>
            </a:r>
            <a:r>
              <a:rPr lang="fr"/>
              <a:t>(5 min)</a:t>
            </a:r>
            <a:endParaRPr/>
          </a:p>
        </p:txBody>
      </p:sp>
      <p:sp>
        <p:nvSpPr>
          <p:cNvPr id="157" name="Google Shape;157;p20"/>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grpSp>
        <p:nvGrpSpPr>
          <p:cNvPr id="158" name="Google Shape;158;p20"/>
          <p:cNvGrpSpPr/>
          <p:nvPr/>
        </p:nvGrpSpPr>
        <p:grpSpPr>
          <a:xfrm>
            <a:off x="8137500" y="1975"/>
            <a:ext cx="1006500" cy="976800"/>
            <a:chOff x="8137500" y="1975"/>
            <a:chExt cx="1006500" cy="976800"/>
          </a:xfrm>
        </p:grpSpPr>
        <p:sp>
          <p:nvSpPr>
            <p:cNvPr id="159" name="Google Shape;159;p20"/>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0"/>
            <p:cNvPicPr preferRelativeResize="0"/>
            <p:nvPr/>
          </p:nvPicPr>
          <p:blipFill rotWithShape="1">
            <a:blip r:embed="rId3">
              <a:alphaModFix/>
            </a:blip>
            <a:srcRect b="0" l="89" r="89" t="0"/>
            <a:stretch/>
          </p:blipFill>
          <p:spPr>
            <a:xfrm>
              <a:off x="8356822" y="268972"/>
              <a:ext cx="567850" cy="442800"/>
            </a:xfrm>
            <a:prstGeom prst="rect">
              <a:avLst/>
            </a:prstGeom>
            <a:noFill/>
            <a:ln>
              <a:noFill/>
            </a:ln>
          </p:spPr>
        </p:pic>
      </p:grpSp>
      <p:pic>
        <p:nvPicPr>
          <p:cNvPr id="161" name="Google Shape;161;p20"/>
          <p:cNvPicPr preferRelativeResize="0"/>
          <p:nvPr/>
        </p:nvPicPr>
        <p:blipFill>
          <a:blip r:embed="rId4">
            <a:alphaModFix/>
          </a:blip>
          <a:stretch>
            <a:fillRect/>
          </a:stretch>
        </p:blipFill>
        <p:spPr>
          <a:xfrm>
            <a:off x="2293950" y="1282599"/>
            <a:ext cx="4556100" cy="3035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p:nvPr/>
        </p:nvSpPr>
        <p:spPr>
          <a:xfrm>
            <a:off x="0" y="4749900"/>
            <a:ext cx="9144000" cy="3936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1"/>
          <p:cNvSpPr txBox="1"/>
          <p:nvPr>
            <p:ph idx="12" type="sldNum"/>
          </p:nvPr>
        </p:nvSpPr>
        <p:spPr>
          <a:xfrm>
            <a:off x="8472458" y="47394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fr">
                <a:solidFill>
                  <a:schemeClr val="lt1"/>
                </a:solidFill>
              </a:rPr>
              <a:t>‹#›</a:t>
            </a:fld>
            <a:r>
              <a:rPr lang="fr">
                <a:solidFill>
                  <a:schemeClr val="lt1"/>
                </a:solidFill>
              </a:rPr>
              <a:t>/22</a:t>
            </a:r>
            <a:endParaRPr>
              <a:solidFill>
                <a:schemeClr val="lt1"/>
              </a:solidFill>
            </a:endParaRPr>
          </a:p>
        </p:txBody>
      </p:sp>
      <p:pic>
        <p:nvPicPr>
          <p:cNvPr id="168" name="Google Shape;168;p21"/>
          <p:cNvPicPr preferRelativeResize="0"/>
          <p:nvPr/>
        </p:nvPicPr>
        <p:blipFill>
          <a:blip r:embed="rId3">
            <a:alphaModFix/>
          </a:blip>
          <a:stretch>
            <a:fillRect/>
          </a:stretch>
        </p:blipFill>
        <p:spPr>
          <a:xfrm>
            <a:off x="1660075" y="1093465"/>
            <a:ext cx="5976253" cy="3541750"/>
          </a:xfrm>
          <a:prstGeom prst="rect">
            <a:avLst/>
          </a:prstGeom>
          <a:noFill/>
          <a:ln cap="flat" cmpd="sng" w="19050">
            <a:solidFill>
              <a:schemeClr val="dk2"/>
            </a:solidFill>
            <a:prstDash val="solid"/>
            <a:round/>
            <a:headEnd len="sm" w="sm" type="none"/>
            <a:tailEnd len="sm" w="sm" type="none"/>
          </a:ln>
        </p:spPr>
      </p:pic>
      <p:sp>
        <p:nvSpPr>
          <p:cNvPr id="169" name="Google Shape;169;p21"/>
          <p:cNvSpPr/>
          <p:nvPr/>
        </p:nvSpPr>
        <p:spPr>
          <a:xfrm>
            <a:off x="0" y="1975"/>
            <a:ext cx="9144000" cy="976800"/>
          </a:xfrm>
          <a:prstGeom prst="rect">
            <a:avLst/>
          </a:prstGeom>
          <a:solidFill>
            <a:srgbClr val="F9B2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Mood Board </a:t>
            </a:r>
            <a:endParaRPr/>
          </a:p>
        </p:txBody>
      </p:sp>
      <p:grpSp>
        <p:nvGrpSpPr>
          <p:cNvPr id="171" name="Google Shape;171;p21"/>
          <p:cNvGrpSpPr/>
          <p:nvPr/>
        </p:nvGrpSpPr>
        <p:grpSpPr>
          <a:xfrm>
            <a:off x="8137500" y="1975"/>
            <a:ext cx="1006500" cy="976800"/>
            <a:chOff x="8137500" y="1975"/>
            <a:chExt cx="1006500" cy="976800"/>
          </a:xfrm>
        </p:grpSpPr>
        <p:sp>
          <p:nvSpPr>
            <p:cNvPr id="172" name="Google Shape;172;p21"/>
            <p:cNvSpPr/>
            <p:nvPr/>
          </p:nvSpPr>
          <p:spPr>
            <a:xfrm>
              <a:off x="8137500" y="1975"/>
              <a:ext cx="1006500" cy="976800"/>
            </a:xfrm>
            <a:prstGeom prst="ellipse">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1"/>
            <p:cNvPicPr preferRelativeResize="0"/>
            <p:nvPr/>
          </p:nvPicPr>
          <p:blipFill rotWithShape="1">
            <a:blip r:embed="rId4">
              <a:alphaModFix/>
            </a:blip>
            <a:srcRect b="0" l="89" r="89" t="0"/>
            <a:stretch/>
          </p:blipFill>
          <p:spPr>
            <a:xfrm>
              <a:off x="8356822" y="268972"/>
              <a:ext cx="567850" cy="442800"/>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